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60" r:id="rId5"/>
    <p:sldId id="355" r:id="rId6"/>
    <p:sldId id="261" r:id="rId7"/>
    <p:sldId id="267" r:id="rId8"/>
    <p:sldId id="265" r:id="rId9"/>
    <p:sldId id="293" r:id="rId10"/>
    <p:sldId id="294" r:id="rId11"/>
    <p:sldId id="295" r:id="rId12"/>
    <p:sldId id="266" r:id="rId13"/>
    <p:sldId id="268" r:id="rId14"/>
    <p:sldId id="269" r:id="rId15"/>
    <p:sldId id="270" r:id="rId16"/>
    <p:sldId id="271" r:id="rId17"/>
    <p:sldId id="299" r:id="rId18"/>
    <p:sldId id="302" r:id="rId19"/>
    <p:sldId id="272" r:id="rId20"/>
    <p:sldId id="273" r:id="rId21"/>
    <p:sldId id="281" r:id="rId22"/>
    <p:sldId id="282" r:id="rId23"/>
    <p:sldId id="274" r:id="rId24"/>
    <p:sldId id="276" r:id="rId25"/>
    <p:sldId id="319" r:id="rId26"/>
    <p:sldId id="277" r:id="rId27"/>
    <p:sldId id="278" r:id="rId28"/>
    <p:sldId id="280" r:id="rId29"/>
    <p:sldId id="283" r:id="rId30"/>
    <p:sldId id="284" r:id="rId31"/>
    <p:sldId id="259" r:id="rId32"/>
  </p:sldIdLst>
  <p:sldSz cx="12192000" cy="6858000"/>
  <p:notesSz cx="6858000" cy="9144000"/>
  <p:embeddedFontLst>
    <p:embeddedFont>
      <p:font typeface="Calibri" panose="020F0502020204030204"/>
      <p:regular r:id="rId36"/>
    </p:embeddedFont>
    <p:embeddedFont>
      <p:font typeface="Libre Baskerville" panose="0200000000000000000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panose="020F0502020204030204"/>
              <a:buNone/>
            </a:pPr>
          </a:p>
        </p:txBody>
      </p:sp>
      <p:sp>
        <p:nvSpPr>
          <p:cNvPr id="96" name="Google Shape;96;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112"/>
        <p:cNvGrpSpPr/>
        <p:nvPr/>
      </p:nvGrpSpPr>
      <p:grpSpPr>
        <a:xfrm>
          <a:off x="0" y="0"/>
          <a:ext cx="0" cy="0"/>
          <a:chOff x="0" y="0"/>
          <a:chExt cx="0" cy="0"/>
        </a:xfrm>
      </p:grpSpPr>
      <p:sp>
        <p:nvSpPr>
          <p:cNvPr id="113" name="Google Shape;113;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panose="020F0502020204030204"/>
              <a:buNone/>
            </a:pPr>
          </a:p>
        </p:txBody>
      </p:sp>
      <p:sp>
        <p:nvSpPr>
          <p:cNvPr id="114" name="Google Shape;114;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5" name="Shape 15"/>
        <p:cNvGrpSpPr/>
        <p:nvPr/>
      </p:nvGrpSpPr>
      <p:grpSpPr>
        <a:xfrm>
          <a:off x="0" y="0"/>
          <a:ext cx="0" cy="0"/>
          <a:chOff x="0" y="0"/>
          <a:chExt cx="0" cy="0"/>
        </a:xfrm>
      </p:grpSpPr>
      <p:sp>
        <p:nvSpPr>
          <p:cNvPr id="16" name="Google Shape;16;p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pic>
        <p:nvPicPr>
          <p:cNvPr id="20" name="Google Shape;20;p7"/>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81" name="Shape 81"/>
        <p:cNvGrpSpPr/>
        <p:nvPr/>
      </p:nvGrpSpPr>
      <p:grpSpPr>
        <a:xfrm>
          <a:off x="0" y="0"/>
          <a:ext cx="0" cy="0"/>
          <a:chOff x="0" y="0"/>
          <a:chExt cx="0" cy="0"/>
        </a:xfrm>
      </p:grpSpPr>
      <p:sp>
        <p:nvSpPr>
          <p:cNvPr id="82" name="Google Shape;82;p1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6"/>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4" name="Google Shape;84;p1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pic>
        <p:nvPicPr>
          <p:cNvPr id="87" name="Google Shape;87;p16"/>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88" name="Shape 88"/>
        <p:cNvGrpSpPr/>
        <p:nvPr/>
      </p:nvGrpSpPr>
      <p:grpSpPr>
        <a:xfrm>
          <a:off x="0" y="0"/>
          <a:ext cx="0" cy="0"/>
          <a:chOff x="0" y="0"/>
          <a:chExt cx="0" cy="0"/>
        </a:xfrm>
      </p:grpSpPr>
      <p:sp>
        <p:nvSpPr>
          <p:cNvPr id="89" name="Google Shape;89;p17"/>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7"/>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1" name="Google Shape;91;p1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1" name="Shape 21"/>
        <p:cNvGrpSpPr/>
        <p:nvPr/>
      </p:nvGrpSpPr>
      <p:grpSpPr>
        <a:xfrm>
          <a:off x="0" y="0"/>
          <a:ext cx="0" cy="0"/>
          <a:chOff x="0" y="0"/>
          <a:chExt cx="0" cy="0"/>
        </a:xfrm>
      </p:grpSpPr>
      <p:sp>
        <p:nvSpPr>
          <p:cNvPr id="22" name="Google Shape;22;p8"/>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pic>
        <p:nvPicPr>
          <p:cNvPr id="27" name="Google Shape;27;p8"/>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28" name="Shape 28"/>
        <p:cNvGrpSpPr/>
        <p:nvPr/>
      </p:nvGrpSpPr>
      <p:grpSpPr>
        <a:xfrm>
          <a:off x="0" y="0"/>
          <a:ext cx="0" cy="0"/>
          <a:chOff x="0" y="0"/>
          <a:chExt cx="0" cy="0"/>
        </a:xfrm>
      </p:grpSpPr>
      <p:sp>
        <p:nvSpPr>
          <p:cNvPr id="29" name="Google Shape;29;p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pic>
        <p:nvPicPr>
          <p:cNvPr id="32" name="Google Shape;32;p9"/>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33" name="Shape 33"/>
        <p:cNvGrpSpPr/>
        <p:nvPr/>
      </p:nvGrpSpPr>
      <p:grpSpPr>
        <a:xfrm>
          <a:off x="0" y="0"/>
          <a:ext cx="0" cy="0"/>
          <a:chOff x="0" y="0"/>
          <a:chExt cx="0" cy="0"/>
        </a:xfrm>
      </p:grpSpPr>
      <p:sp>
        <p:nvSpPr>
          <p:cNvPr id="34" name="Google Shape;34;p1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0"/>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1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pic>
        <p:nvPicPr>
          <p:cNvPr id="39" name="Google Shape;39;p10"/>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40" name="Shape 40"/>
        <p:cNvGrpSpPr/>
        <p:nvPr/>
      </p:nvGrpSpPr>
      <p:grpSpPr>
        <a:xfrm>
          <a:off x="0" y="0"/>
          <a:ext cx="0" cy="0"/>
          <a:chOff x="0" y="0"/>
          <a:chExt cx="0" cy="0"/>
        </a:xfrm>
      </p:grpSpPr>
      <p:sp>
        <p:nvSpPr>
          <p:cNvPr id="41" name="Google Shape;41;p11"/>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1"/>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1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pic>
        <p:nvPicPr>
          <p:cNvPr id="46" name="Google Shape;46;p11"/>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47" name="Shape 47"/>
        <p:cNvGrpSpPr/>
        <p:nvPr/>
      </p:nvGrpSpPr>
      <p:grpSpPr>
        <a:xfrm>
          <a:off x="0" y="0"/>
          <a:ext cx="0" cy="0"/>
          <a:chOff x="0" y="0"/>
          <a:chExt cx="0" cy="0"/>
        </a:xfrm>
      </p:grpSpPr>
      <p:sp>
        <p:nvSpPr>
          <p:cNvPr id="48" name="Google Shape;48;p1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2"/>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0" name="Google Shape;50;p12"/>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1" name="Google Shape;51;p1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pic>
        <p:nvPicPr>
          <p:cNvPr id="54" name="Google Shape;54;p12"/>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55" name="Shape 55"/>
        <p:cNvGrpSpPr/>
        <p:nvPr/>
      </p:nvGrpSpPr>
      <p:grpSpPr>
        <a:xfrm>
          <a:off x="0" y="0"/>
          <a:ext cx="0" cy="0"/>
          <a:chOff x="0" y="0"/>
          <a:chExt cx="0" cy="0"/>
        </a:xfrm>
      </p:grpSpPr>
      <p:sp>
        <p:nvSpPr>
          <p:cNvPr id="56" name="Google Shape;56;p13"/>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3"/>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8" name="Google Shape;58;p13"/>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9" name="Google Shape;59;p13"/>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60" name="Google Shape;60;p13"/>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1" name="Google Shape;61;p1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pic>
        <p:nvPicPr>
          <p:cNvPr id="64" name="Google Shape;64;p13"/>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5" name="Shape 65"/>
        <p:cNvGrpSpPr/>
        <p:nvPr/>
      </p:nvGrpSpPr>
      <p:grpSpPr>
        <a:xfrm>
          <a:off x="0" y="0"/>
          <a:ext cx="0" cy="0"/>
          <a:chOff x="0" y="0"/>
          <a:chExt cx="0" cy="0"/>
        </a:xfrm>
      </p:grpSpPr>
      <p:sp>
        <p:nvSpPr>
          <p:cNvPr id="66" name="Google Shape;66;p14"/>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4"/>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8" name="Google Shape;68;p14"/>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9" name="Google Shape;69;p1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pic>
        <p:nvPicPr>
          <p:cNvPr id="72" name="Google Shape;72;p14"/>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73" name="Shape 73"/>
        <p:cNvGrpSpPr/>
        <p:nvPr/>
      </p:nvGrpSpPr>
      <p:grpSpPr>
        <a:xfrm>
          <a:off x="0" y="0"/>
          <a:ext cx="0" cy="0"/>
          <a:chOff x="0" y="0"/>
          <a:chExt cx="0" cy="0"/>
        </a:xfrm>
      </p:grpSpPr>
      <p:sp>
        <p:nvSpPr>
          <p:cNvPr id="74" name="Google Shape;74;p15"/>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5"/>
          <p:cNvSpPr/>
          <p:nvPr>
            <p:ph type="pic" idx="2"/>
          </p:nvPr>
        </p:nvSpPr>
        <p:spPr>
          <a:xfrm>
            <a:off x="5183188" y="987425"/>
            <a:ext cx="6172200" cy="4873625"/>
          </a:xfrm>
          <a:prstGeom prst="rect">
            <a:avLst/>
          </a:prstGeom>
          <a:noFill/>
          <a:ln>
            <a:noFill/>
          </a:ln>
        </p:spPr>
      </p:sp>
      <p:sp>
        <p:nvSpPr>
          <p:cNvPr id="76" name="Google Shape;76;p15"/>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77" name="Google Shape;77;p1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fld>
            <a:endParaRPr lang="en-IN"/>
          </a:p>
        </p:txBody>
      </p:sp>
      <p:pic>
        <p:nvPicPr>
          <p:cNvPr id="80" name="Google Shape;80;p15"/>
          <p:cNvPicPr preferRelativeResize="0"/>
          <p:nvPr/>
        </p:nvPicPr>
        <p:blipFill rotWithShape="1">
          <a:blip r:embed="rId2"/>
          <a:srcRect/>
          <a:stretch>
            <a:fill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IN"/>
            </a:fld>
            <a:endParaRPr lang="en-I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png"/><Relationship Id="rId1" Type="http://schemas.openxmlformats.org/officeDocument/2006/relationships/hyperlink" Target="httpsports.ndtv.com/cricket/icc-rankings&#13;"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3" name="Title 2"/>
          <p:cNvSpPr/>
          <p:nvPr>
            <p:ph type="title"/>
          </p:nvPr>
        </p:nvSpPr>
        <p:spPr/>
        <p:txBody>
          <a:bodyPr/>
          <a:p>
            <a:endParaRPr lang="en-US"/>
          </a:p>
        </p:txBody>
      </p:sp>
      <p:sp>
        <p:nvSpPr>
          <p:cNvPr id="2" name="Text Placeholder 1"/>
          <p:cNvSpPr/>
          <p:nvPr>
            <p:ph type="body" idx="1"/>
          </p:nvPr>
        </p:nvSpPr>
        <p:spPr/>
        <p:txBody>
          <a:bodyPr/>
          <a:p>
            <a:endParaRPr lang="en-US"/>
          </a:p>
        </p:txBody>
      </p:sp>
      <p:pic>
        <p:nvPicPr>
          <p:cNvPr id="98" name="Google Shape;98;p1"/>
          <p:cNvPicPr preferRelativeResize="0"/>
          <p:nvPr/>
        </p:nvPicPr>
        <p:blipFill rotWithShape="1">
          <a:blip r:embed="rId1"/>
          <a:srcRect/>
          <a:stretch>
            <a:fillRect/>
          </a:stretch>
        </p:blipFill>
        <p:spPr>
          <a:xfrm>
            <a:off x="592" y="0"/>
            <a:ext cx="12190815" cy="6694098"/>
          </a:xfrm>
          <a:prstGeom prst="rect">
            <a:avLst/>
          </a:prstGeom>
          <a:noFill/>
          <a:ln>
            <a:noFill/>
          </a:ln>
        </p:spPr>
      </p:pic>
      <p:sp>
        <p:nvSpPr>
          <p:cNvPr id="99" name="Google Shape;99;p1"/>
          <p:cNvSpPr txBox="1"/>
          <p:nvPr/>
        </p:nvSpPr>
        <p:spPr>
          <a:xfrm>
            <a:off x="728980" y="3436620"/>
            <a:ext cx="11138535" cy="32880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000" b="1" i="0" u="none" strike="noStrike" cap="none">
                <a:solidFill>
                  <a:schemeClr val="dk1"/>
                </a:solidFill>
                <a:latin typeface="Calibri" panose="020F0502020204030204"/>
                <a:ea typeface="Calibri" panose="020F0502020204030204"/>
                <a:cs typeface="Calibri" panose="020F0502020204030204"/>
                <a:sym typeface="Calibri" panose="020F0502020204030204"/>
              </a:rPr>
              <a:t> EDA on Rankings in All three Formats of Cricket(T20,ODI,Test)</a:t>
            </a:r>
            <a:endParaRPr lang="en-IN" sz="40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IN" sz="3200" b="1" i="0" u="sng" strike="noStrike" cap="none">
                <a:solidFill>
                  <a:schemeClr val="bg2">
                    <a:lumMod val="50000"/>
                  </a:schemeClr>
                </a:solidFill>
                <a:latin typeface="Calibri" panose="020F0502020204030204"/>
                <a:ea typeface="Calibri" panose="020F0502020204030204"/>
                <a:cs typeface="Calibri" panose="020F0502020204030204"/>
                <a:sym typeface="Calibri" panose="020F0502020204030204"/>
              </a:rPr>
              <a:t>Presented by:</a:t>
            </a:r>
            <a:endParaRPr lang="en-IN" sz="3200" b="1" i="0" u="sng" strike="noStrike" cap="none">
              <a:solidFill>
                <a:schemeClr val="bg2">
                  <a:lumMod val="50000"/>
                </a:schemeClr>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IN" sz="2400" b="1" i="0" strike="noStrike" cap="none">
                <a:solidFill>
                  <a:srgbClr val="FF0000"/>
                </a:solidFill>
                <a:latin typeface="Calibri" panose="020F0502020204030204"/>
                <a:ea typeface="Calibri" panose="020F0502020204030204"/>
                <a:cs typeface="Calibri" panose="020F0502020204030204"/>
                <a:sym typeface="Calibri" panose="020F0502020204030204"/>
              </a:rPr>
              <a:t>Vamshi Krishna Naik</a:t>
            </a:r>
            <a:endParaRPr lang="en-IN" sz="2400" b="1" i="0" strike="noStrike" cap="none">
              <a:solidFill>
                <a:srgbClr val="FF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IN" sz="2400" b="1" i="0" strike="noStrike" cap="none">
                <a:solidFill>
                  <a:srgbClr val="FF0000"/>
                </a:solidFill>
                <a:latin typeface="Calibri" panose="020F0502020204030204"/>
                <a:ea typeface="Calibri" panose="020F0502020204030204"/>
                <a:cs typeface="Calibri" panose="020F0502020204030204"/>
                <a:sym typeface="Calibri" panose="020F0502020204030204"/>
              </a:rPr>
              <a:t>K Vijith Sai</a:t>
            </a:r>
            <a:endParaRPr lang="en-IN" sz="2400" b="1" i="0" strike="noStrike" cap="none">
              <a:solidFill>
                <a:srgbClr val="FF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IN" sz="2400" b="1" i="0" strike="noStrike" cap="none">
                <a:solidFill>
                  <a:srgbClr val="FF0000"/>
                </a:solidFill>
                <a:latin typeface="Calibri" panose="020F0502020204030204"/>
                <a:ea typeface="Calibri" panose="020F0502020204030204"/>
                <a:cs typeface="Calibri" panose="020F0502020204030204"/>
                <a:sym typeface="Calibri" panose="020F0502020204030204"/>
              </a:rPr>
              <a:t>Patwari Raghottam</a:t>
            </a:r>
            <a:endParaRPr lang="en-IN" sz="2400" b="1" i="0" strike="noStrike" cap="none">
              <a:solidFill>
                <a:srgbClr val="FF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lang="en-IN" sz="24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endParaRPr lang="en-IN" sz="24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0" marR="0" lvl="0" indent="0" algn="ctr" rtl="0">
              <a:spcBef>
                <a:spcPts val="0"/>
              </a:spcBef>
              <a:spcAft>
                <a:spcPts val="0"/>
              </a:spcAft>
              <a:buNone/>
            </a:pPr>
            <a:endParaRPr lang="en-IN" sz="2400"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37660" y="385445"/>
            <a:ext cx="3525520" cy="583565"/>
          </a:xfrm>
          <a:prstGeom prst="rect">
            <a:avLst/>
          </a:prstGeom>
          <a:noFill/>
        </p:spPr>
        <p:txBody>
          <a:bodyPr wrap="none" rtlCol="0">
            <a:spAutoFit/>
          </a:bodyPr>
          <a:p>
            <a:r>
              <a:rPr lang="en-IN" altLang="en-US" sz="3200" b="1"/>
              <a:t>Summary of Data</a:t>
            </a:r>
            <a:endParaRPr lang="en-IN" altLang="en-US" sz="3200" b="1"/>
          </a:p>
        </p:txBody>
      </p:sp>
      <p:graphicFrame>
        <p:nvGraphicFramePr>
          <p:cNvPr id="4" name="Table 3"/>
          <p:cNvGraphicFramePr/>
          <p:nvPr/>
        </p:nvGraphicFramePr>
        <p:xfrm>
          <a:off x="93345" y="1182370"/>
          <a:ext cx="11955145" cy="4987290"/>
        </p:xfrm>
        <a:graphic>
          <a:graphicData uri="http://schemas.openxmlformats.org/drawingml/2006/table">
            <a:tbl>
              <a:tblPr firstRow="1" bandRow="1">
                <a:tableStyleId>{5C22544A-7EE6-4342-B048-85BDC9FD1C3A}</a:tableStyleId>
              </a:tblPr>
              <a:tblGrid>
                <a:gridCol w="3509645"/>
                <a:gridCol w="3509010"/>
                <a:gridCol w="4936490"/>
              </a:tblGrid>
              <a:tr h="585470">
                <a:tc>
                  <a:txBody>
                    <a:bodyPr/>
                    <a:p>
                      <a:pPr>
                        <a:buNone/>
                      </a:pPr>
                      <a:r>
                        <a:rPr lang="en-IN" altLang="en-US"/>
                        <a:t>Data Frame</a:t>
                      </a:r>
                      <a:endParaRPr lang="en-IN" altLang="en-US"/>
                    </a:p>
                  </a:txBody>
                  <a:tcPr/>
                </a:tc>
                <a:tc>
                  <a:txBody>
                    <a:bodyPr/>
                    <a:p>
                      <a:pPr>
                        <a:buNone/>
                      </a:pPr>
                      <a:r>
                        <a:rPr lang="en-IN" altLang="en-US"/>
                        <a:t>Shape</a:t>
                      </a:r>
                      <a:endParaRPr lang="en-IN" altLang="en-US"/>
                    </a:p>
                  </a:txBody>
                  <a:tcPr/>
                </a:tc>
                <a:tc>
                  <a:txBody>
                    <a:bodyPr/>
                    <a:p>
                      <a:pPr>
                        <a:buNone/>
                      </a:pPr>
                      <a:r>
                        <a:rPr lang="en-IN" altLang="en-US"/>
                        <a:t>Columns</a:t>
                      </a:r>
                      <a:endParaRPr lang="en-IN" altLang="en-US"/>
                    </a:p>
                  </a:txBody>
                  <a:tcPr/>
                </a:tc>
              </a:tr>
              <a:tr h="732790">
                <a:tc>
                  <a:txBody>
                    <a:bodyPr/>
                    <a:p>
                      <a:pPr>
                        <a:buNone/>
                      </a:pPr>
                      <a:r>
                        <a:rPr lang="en-IN" altLang="en-US"/>
                        <a:t>df(T20_Bat_Rankings)</a:t>
                      </a:r>
                      <a:endParaRPr lang="en-IN" altLang="en-US"/>
                    </a:p>
                  </a:txBody>
                  <a:tcPr/>
                </a:tc>
                <a:tc>
                  <a:txBody>
                    <a:bodyPr/>
                    <a:p>
                      <a:pPr>
                        <a:buNone/>
                      </a:pPr>
                      <a:r>
                        <a:rPr lang="en-IN" altLang="en-US"/>
                        <a:t>(100,8)</a:t>
                      </a:r>
                      <a:endParaRPr lang="en-IN" altLang="en-US"/>
                    </a:p>
                  </a:txBody>
                  <a:tcPr/>
                </a:tc>
                <a:tc>
                  <a:txBody>
                    <a:bodyPr/>
                    <a:p>
                      <a:pPr>
                        <a:buNone/>
                      </a:pPr>
                      <a:r>
                        <a:rPr lang="en-IN" altLang="en-US"/>
                        <a:t>[“Rank”,”Player”,”Style”,”Team”,”Rating”,”CareerBestRating”,</a:t>
                      </a:r>
                      <a:endParaRPr lang="en-IN" altLang="en-US"/>
                    </a:p>
                    <a:p>
                      <a:pPr>
                        <a:buNone/>
                      </a:pPr>
                      <a:r>
                        <a:rPr lang="en-IN" altLang="en-US"/>
                        <a:t>”Opposition”,”Year”]</a:t>
                      </a:r>
                      <a:endParaRPr lang="en-IN" altLang="en-US"/>
                    </a:p>
                  </a:txBody>
                  <a:tcPr/>
                </a:tc>
              </a:tr>
              <a:tr h="735330">
                <a:tc>
                  <a:txBody>
                    <a:bodyPr/>
                    <a:p>
                      <a:pPr>
                        <a:buNone/>
                      </a:pPr>
                      <a:r>
                        <a:rPr lang="en-IN" altLang="en-US"/>
                        <a:t>df1(ODI_Bat_Rankings)</a:t>
                      </a:r>
                      <a:endParaRPr lang="en-IN" altLang="en-US"/>
                    </a:p>
                  </a:txBody>
                  <a:tcPr/>
                </a:tc>
                <a:tc>
                  <a:txBody>
                    <a:bodyPr/>
                    <a:p>
                      <a:pPr>
                        <a:buNone/>
                      </a:pPr>
                      <a:r>
                        <a:rPr lang="en-IN" altLang="en-US" sz="1400">
                          <a:sym typeface="+mn-ea"/>
                        </a:rPr>
                        <a:t>(100,8)</a:t>
                      </a:r>
                      <a:endParaRPr lang="en-US"/>
                    </a:p>
                  </a:txBody>
                  <a:tcPr/>
                </a:tc>
                <a:tc>
                  <a:txBody>
                    <a:bodyPr/>
                    <a:p>
                      <a:pPr>
                        <a:buNone/>
                      </a:pPr>
                      <a:r>
                        <a:rPr lang="en-IN" altLang="en-US" sz="1400">
                          <a:sym typeface="+mn-ea"/>
                        </a:rPr>
                        <a:t>[“Rank”,”Player”,”Style”,”Team”,”Rating”,”CareerBestRating”,</a:t>
                      </a:r>
                      <a:endParaRPr lang="en-IN" altLang="en-US" sz="1400">
                        <a:sym typeface="+mn-ea"/>
                      </a:endParaRPr>
                    </a:p>
                    <a:p>
                      <a:pPr>
                        <a:buNone/>
                      </a:pPr>
                      <a:r>
                        <a:rPr lang="en-IN" altLang="en-US" sz="1400">
                          <a:sym typeface="+mn-ea"/>
                        </a:rPr>
                        <a:t>”Opposition”,”Year”]</a:t>
                      </a:r>
                      <a:endParaRPr lang="en-US"/>
                    </a:p>
                  </a:txBody>
                  <a:tcPr/>
                </a:tc>
              </a:tr>
              <a:tr h="732155">
                <a:tc>
                  <a:txBody>
                    <a:bodyPr/>
                    <a:p>
                      <a:pPr>
                        <a:buNone/>
                      </a:pPr>
                      <a:r>
                        <a:rPr lang="en-IN" altLang="en-US"/>
                        <a:t>df2(Test_Bat_Rankings)</a:t>
                      </a:r>
                      <a:endParaRPr lang="en-IN" altLang="en-US"/>
                    </a:p>
                  </a:txBody>
                  <a:tcPr/>
                </a:tc>
                <a:tc>
                  <a:txBody>
                    <a:bodyPr/>
                    <a:p>
                      <a:pPr>
                        <a:buNone/>
                      </a:pPr>
                      <a:r>
                        <a:rPr lang="en-IN" altLang="en-US" sz="1400">
                          <a:sym typeface="+mn-ea"/>
                        </a:rPr>
                        <a:t>(100,8)</a:t>
                      </a:r>
                      <a:endParaRPr lang="en-US"/>
                    </a:p>
                  </a:txBody>
                  <a:tcPr/>
                </a:tc>
                <a:tc>
                  <a:txBody>
                    <a:bodyPr/>
                    <a:p>
                      <a:pPr>
                        <a:buNone/>
                      </a:pPr>
                      <a:r>
                        <a:rPr lang="en-IN" altLang="en-US" sz="1400">
                          <a:sym typeface="+mn-ea"/>
                        </a:rPr>
                        <a:t>[“Rank”,”Player”,”Style”,”Team”,”Rating”,”CareerBestRating”,</a:t>
                      </a:r>
                      <a:endParaRPr lang="en-IN" altLang="en-US" sz="1400">
                        <a:sym typeface="+mn-ea"/>
                      </a:endParaRPr>
                    </a:p>
                    <a:p>
                      <a:pPr>
                        <a:buNone/>
                      </a:pPr>
                      <a:r>
                        <a:rPr lang="en-IN" altLang="en-US" sz="1400">
                          <a:sym typeface="+mn-ea"/>
                        </a:rPr>
                        <a:t>”Opposition”,”Year”]</a:t>
                      </a:r>
                      <a:endParaRPr lang="en-US"/>
                    </a:p>
                  </a:txBody>
                  <a:tcPr/>
                </a:tc>
              </a:tr>
              <a:tr h="734060">
                <a:tc>
                  <a:txBody>
                    <a:bodyPr/>
                    <a:p>
                      <a:pPr>
                        <a:buNone/>
                      </a:pPr>
                      <a:r>
                        <a:rPr lang="en-IN" altLang="en-US"/>
                        <a:t>df(3T20_Bowl_Rankings)</a:t>
                      </a:r>
                      <a:endParaRPr lang="en-IN" altLang="en-US"/>
                    </a:p>
                  </a:txBody>
                  <a:tcPr/>
                </a:tc>
                <a:tc>
                  <a:txBody>
                    <a:bodyPr/>
                    <a:p>
                      <a:pPr>
                        <a:buNone/>
                      </a:pPr>
                      <a:r>
                        <a:rPr lang="en-IN" altLang="en-US" sz="1400">
                          <a:sym typeface="+mn-ea"/>
                        </a:rPr>
                        <a:t>(100,8)</a:t>
                      </a:r>
                      <a:endParaRPr lang="en-US"/>
                    </a:p>
                  </a:txBody>
                  <a:tcPr/>
                </a:tc>
                <a:tc>
                  <a:txBody>
                    <a:bodyPr/>
                    <a:p>
                      <a:pPr>
                        <a:buNone/>
                      </a:pPr>
                      <a:r>
                        <a:rPr lang="en-IN" altLang="en-US" sz="1400">
                          <a:sym typeface="+mn-ea"/>
                        </a:rPr>
                        <a:t>[“Rank”,”Player”,”Style”,”Team”,”Rating”,”CareerBestRating”,</a:t>
                      </a:r>
                      <a:endParaRPr lang="en-IN" altLang="en-US" sz="1400">
                        <a:sym typeface="+mn-ea"/>
                      </a:endParaRPr>
                    </a:p>
                    <a:p>
                      <a:pPr>
                        <a:buNone/>
                      </a:pPr>
                      <a:r>
                        <a:rPr lang="en-IN" altLang="en-US" sz="1400">
                          <a:sym typeface="+mn-ea"/>
                        </a:rPr>
                        <a:t>”Opposition”,”Year”]</a:t>
                      </a:r>
                      <a:endParaRPr lang="en-US"/>
                    </a:p>
                  </a:txBody>
                  <a:tcPr/>
                </a:tc>
              </a:tr>
              <a:tr h="733425">
                <a:tc>
                  <a:txBody>
                    <a:bodyPr/>
                    <a:p>
                      <a:pPr>
                        <a:buNone/>
                      </a:pPr>
                      <a:r>
                        <a:rPr lang="en-IN" altLang="en-US"/>
                        <a:t>df4(ODI_Bowl_Rankings)</a:t>
                      </a:r>
                      <a:endParaRPr lang="en-IN" altLang="en-US"/>
                    </a:p>
                  </a:txBody>
                  <a:tcPr/>
                </a:tc>
                <a:tc>
                  <a:txBody>
                    <a:bodyPr/>
                    <a:p>
                      <a:pPr>
                        <a:buNone/>
                      </a:pPr>
                      <a:r>
                        <a:rPr lang="en-IN" altLang="en-US" sz="1400">
                          <a:sym typeface="+mn-ea"/>
                        </a:rPr>
                        <a:t>(100,8)</a:t>
                      </a:r>
                      <a:endParaRPr lang="en-US"/>
                    </a:p>
                  </a:txBody>
                  <a:tcPr/>
                </a:tc>
                <a:tc>
                  <a:txBody>
                    <a:bodyPr/>
                    <a:p>
                      <a:pPr>
                        <a:buNone/>
                      </a:pPr>
                      <a:r>
                        <a:rPr lang="en-IN" altLang="en-US" sz="1400">
                          <a:sym typeface="+mn-ea"/>
                        </a:rPr>
                        <a:t>[“Rank”,”Player”,”Style”,”Team”,”Rating”,”CareerBestRating”,</a:t>
                      </a:r>
                      <a:endParaRPr lang="en-IN" altLang="en-US" sz="1400">
                        <a:sym typeface="+mn-ea"/>
                      </a:endParaRPr>
                    </a:p>
                    <a:p>
                      <a:pPr>
                        <a:buNone/>
                      </a:pPr>
                      <a:r>
                        <a:rPr lang="en-IN" altLang="en-US" sz="1400">
                          <a:sym typeface="+mn-ea"/>
                        </a:rPr>
                        <a:t>”Opposition”,”Year”]</a:t>
                      </a:r>
                      <a:endParaRPr lang="en-US"/>
                    </a:p>
                  </a:txBody>
                  <a:tcPr/>
                </a:tc>
              </a:tr>
              <a:tr h="734060">
                <a:tc>
                  <a:txBody>
                    <a:bodyPr/>
                    <a:p>
                      <a:pPr>
                        <a:buNone/>
                      </a:pPr>
                      <a:r>
                        <a:rPr lang="en-IN" altLang="en-US"/>
                        <a:t>df5(Test_Bowl_Rankings)</a:t>
                      </a:r>
                      <a:endParaRPr lang="en-IN" altLang="en-US"/>
                    </a:p>
                  </a:txBody>
                  <a:tcPr/>
                </a:tc>
                <a:tc>
                  <a:txBody>
                    <a:bodyPr/>
                    <a:p>
                      <a:pPr>
                        <a:buNone/>
                      </a:pPr>
                      <a:r>
                        <a:rPr lang="en-IN" altLang="en-US" sz="1400">
                          <a:sym typeface="+mn-ea"/>
                        </a:rPr>
                        <a:t>(100,8)</a:t>
                      </a:r>
                      <a:endParaRPr lang="en-US"/>
                    </a:p>
                  </a:txBody>
                  <a:tcPr/>
                </a:tc>
                <a:tc>
                  <a:txBody>
                    <a:bodyPr/>
                    <a:p>
                      <a:pPr>
                        <a:buNone/>
                      </a:pPr>
                      <a:r>
                        <a:rPr lang="en-IN" altLang="en-US" sz="1400">
                          <a:sym typeface="+mn-ea"/>
                        </a:rPr>
                        <a:t>[“Rank”,”Player”,”Style”,”Team”,”Rating”,”CareerBestRating”,</a:t>
                      </a:r>
                      <a:endParaRPr lang="en-IN" altLang="en-US" sz="1400">
                        <a:sym typeface="+mn-ea"/>
                      </a:endParaRPr>
                    </a:p>
                    <a:p>
                      <a:pPr>
                        <a:buNone/>
                      </a:pPr>
                      <a:r>
                        <a:rPr lang="en-IN" altLang="en-US" sz="1400">
                          <a:sym typeface="+mn-ea"/>
                        </a:rPr>
                        <a:t>”Opposition”,”Year”]</a:t>
                      </a:r>
                      <a:endParaRPr lang="en-US"/>
                    </a:p>
                  </a:txBody>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32405" y="344805"/>
            <a:ext cx="6657340" cy="583565"/>
          </a:xfrm>
          <a:prstGeom prst="rect">
            <a:avLst/>
          </a:prstGeom>
          <a:noFill/>
        </p:spPr>
        <p:txBody>
          <a:bodyPr wrap="square" rtlCol="0">
            <a:spAutoFit/>
          </a:bodyPr>
          <a:p>
            <a:r>
              <a:rPr lang="en-IN" altLang="en-US" sz="3200" b="1"/>
              <a:t>Exploratory Data Analysis(EDA)</a:t>
            </a:r>
            <a:endParaRPr lang="en-IN" altLang="en-US" sz="3200" b="1"/>
          </a:p>
        </p:txBody>
      </p:sp>
      <p:sp>
        <p:nvSpPr>
          <p:cNvPr id="3" name="Text Box 2"/>
          <p:cNvSpPr txBox="1"/>
          <p:nvPr/>
        </p:nvSpPr>
        <p:spPr>
          <a:xfrm>
            <a:off x="623570" y="1053465"/>
            <a:ext cx="10605770" cy="666115"/>
          </a:xfrm>
          <a:prstGeom prst="rect">
            <a:avLst/>
          </a:prstGeom>
          <a:noFill/>
        </p:spPr>
        <p:txBody>
          <a:bodyPr wrap="square" rtlCol="0">
            <a:noAutofit/>
          </a:bodyPr>
          <a:p>
            <a:r>
              <a:rPr lang="en-IN" altLang="en-US" sz="2000"/>
              <a:t>Data obtained after scrapping:</a:t>
            </a:r>
            <a:endParaRPr lang="en-IN" altLang="en-US" sz="2000"/>
          </a:p>
          <a:p>
            <a:pPr marL="285750" indent="-285750">
              <a:buFont typeface="Arial" panose="020B0604020202020204" pitchFamily="34" charset="0"/>
              <a:buChar char="•"/>
            </a:pPr>
            <a:r>
              <a:rPr lang="en-IN" altLang="en-US" sz="1800"/>
              <a:t>Web scrapping is done using Beautiful Soup library in which data is pulled out of HTML code.</a:t>
            </a:r>
            <a:endParaRPr lang="en-IN" altLang="en-US" sz="1800"/>
          </a:p>
        </p:txBody>
      </p:sp>
      <p:sp>
        <p:nvSpPr>
          <p:cNvPr id="6" name="Text Box 5"/>
          <p:cNvSpPr txBox="1"/>
          <p:nvPr/>
        </p:nvSpPr>
        <p:spPr>
          <a:xfrm>
            <a:off x="851535" y="1917065"/>
            <a:ext cx="3096260" cy="295910"/>
          </a:xfrm>
          <a:prstGeom prst="rect">
            <a:avLst/>
          </a:prstGeom>
          <a:noFill/>
        </p:spPr>
        <p:txBody>
          <a:bodyPr wrap="none" rtlCol="0">
            <a:noAutofit/>
          </a:bodyPr>
          <a:p>
            <a:r>
              <a:rPr lang="en-IN" altLang="en-US" sz="1600" b="1" u="sng"/>
              <a:t>T20_Batsman Rankings in df Dataframe</a:t>
            </a:r>
            <a:endParaRPr lang="en-IN" altLang="en-US" sz="1600" b="1" u="sng"/>
          </a:p>
        </p:txBody>
      </p:sp>
      <p:pic>
        <p:nvPicPr>
          <p:cNvPr id="4" name="Picture 3"/>
          <p:cNvPicPr>
            <a:picLocks noChangeAspect="1"/>
          </p:cNvPicPr>
          <p:nvPr/>
        </p:nvPicPr>
        <p:blipFill>
          <a:blip r:embed="rId1"/>
          <a:stretch>
            <a:fillRect/>
          </a:stretch>
        </p:blipFill>
        <p:spPr>
          <a:xfrm>
            <a:off x="191135" y="2410460"/>
            <a:ext cx="4824730" cy="4057650"/>
          </a:xfrm>
          <a:prstGeom prst="rect">
            <a:avLst/>
          </a:prstGeom>
        </p:spPr>
      </p:pic>
      <p:sp>
        <p:nvSpPr>
          <p:cNvPr id="8" name="Text Box 7"/>
          <p:cNvSpPr txBox="1"/>
          <p:nvPr/>
        </p:nvSpPr>
        <p:spPr>
          <a:xfrm>
            <a:off x="5898515" y="1901190"/>
            <a:ext cx="4885055" cy="390525"/>
          </a:xfrm>
          <a:prstGeom prst="rect">
            <a:avLst/>
          </a:prstGeom>
          <a:noFill/>
        </p:spPr>
        <p:txBody>
          <a:bodyPr wrap="square" rtlCol="0">
            <a:noAutofit/>
          </a:bodyPr>
          <a:p>
            <a:r>
              <a:rPr lang="en-IN" altLang="en-US" sz="1600" b="1"/>
              <a:t>         </a:t>
            </a:r>
            <a:r>
              <a:rPr lang="en-IN" altLang="en-US" sz="1600" b="1" u="sng"/>
              <a:t>ODI Batsman Rankings in df1 DataFrame</a:t>
            </a:r>
            <a:endParaRPr lang="en-IN" altLang="en-US" sz="1600" b="1" u="sng"/>
          </a:p>
        </p:txBody>
      </p:sp>
      <p:pic>
        <p:nvPicPr>
          <p:cNvPr id="9" name="Picture 8"/>
          <p:cNvPicPr>
            <a:picLocks noChangeAspect="1"/>
          </p:cNvPicPr>
          <p:nvPr/>
        </p:nvPicPr>
        <p:blipFill>
          <a:blip r:embed="rId2"/>
          <a:stretch>
            <a:fillRect/>
          </a:stretch>
        </p:blipFill>
        <p:spPr>
          <a:xfrm>
            <a:off x="5375910" y="2427605"/>
            <a:ext cx="5600700" cy="38912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030855" y="314325"/>
            <a:ext cx="5252720" cy="583565"/>
          </a:xfrm>
          <a:prstGeom prst="rect">
            <a:avLst/>
          </a:prstGeom>
          <a:noFill/>
        </p:spPr>
        <p:txBody>
          <a:bodyPr wrap="square" rtlCol="0">
            <a:spAutoFit/>
          </a:bodyPr>
          <a:p>
            <a:r>
              <a:rPr lang="en-IN" altLang="en-US" sz="3200" b="1"/>
              <a:t>Exploratory Data Analysis</a:t>
            </a:r>
            <a:endParaRPr lang="en-IN" altLang="en-US" sz="3200" b="1"/>
          </a:p>
        </p:txBody>
      </p:sp>
      <p:sp>
        <p:nvSpPr>
          <p:cNvPr id="15" name="Text Box 14"/>
          <p:cNvSpPr txBox="1"/>
          <p:nvPr/>
        </p:nvSpPr>
        <p:spPr>
          <a:xfrm>
            <a:off x="3874135" y="5913755"/>
            <a:ext cx="309880" cy="306705"/>
          </a:xfrm>
          <a:prstGeom prst="rect">
            <a:avLst/>
          </a:prstGeom>
          <a:noFill/>
        </p:spPr>
        <p:txBody>
          <a:bodyPr wrap="none" rtlCol="0">
            <a:spAutoFit/>
          </a:bodyPr>
          <a:p>
            <a:endParaRPr lang="en-IN" altLang="en-US"/>
          </a:p>
        </p:txBody>
      </p:sp>
      <p:sp>
        <p:nvSpPr>
          <p:cNvPr id="16" name="Text Box 15"/>
          <p:cNvSpPr txBox="1"/>
          <p:nvPr/>
        </p:nvSpPr>
        <p:spPr>
          <a:xfrm>
            <a:off x="417830" y="1156335"/>
            <a:ext cx="4246245" cy="337185"/>
          </a:xfrm>
          <a:prstGeom prst="rect">
            <a:avLst/>
          </a:prstGeom>
          <a:noFill/>
        </p:spPr>
        <p:txBody>
          <a:bodyPr wrap="square" rtlCol="0">
            <a:spAutoFit/>
          </a:bodyPr>
          <a:p>
            <a:r>
              <a:rPr lang="en-IN" altLang="en-US" sz="1600" b="1" u="sng"/>
              <a:t>Test Batsman_Rankings in df2 Dataframe</a:t>
            </a:r>
            <a:endParaRPr lang="en-IN" altLang="en-US" sz="1600" b="1" u="sng"/>
          </a:p>
        </p:txBody>
      </p:sp>
      <p:sp>
        <p:nvSpPr>
          <p:cNvPr id="17" name="Text Box 16"/>
          <p:cNvSpPr txBox="1"/>
          <p:nvPr/>
        </p:nvSpPr>
        <p:spPr>
          <a:xfrm>
            <a:off x="6508115" y="1095375"/>
            <a:ext cx="4358640" cy="337185"/>
          </a:xfrm>
          <a:prstGeom prst="rect">
            <a:avLst/>
          </a:prstGeom>
          <a:noFill/>
        </p:spPr>
        <p:txBody>
          <a:bodyPr wrap="square" rtlCol="0">
            <a:spAutoFit/>
          </a:bodyPr>
          <a:p>
            <a:r>
              <a:rPr lang="en-IN" altLang="en-US" sz="1600" b="1" u="sng"/>
              <a:t>T20_Bowlers Rankings in df3 Dataframe</a:t>
            </a:r>
            <a:endParaRPr lang="en-IN" altLang="en-US" sz="1600" b="1" u="sng"/>
          </a:p>
        </p:txBody>
      </p:sp>
      <p:pic>
        <p:nvPicPr>
          <p:cNvPr id="3" name="Picture 2"/>
          <p:cNvPicPr>
            <a:picLocks noChangeAspect="1"/>
          </p:cNvPicPr>
          <p:nvPr/>
        </p:nvPicPr>
        <p:blipFill>
          <a:blip r:embed="rId1"/>
          <a:stretch>
            <a:fillRect/>
          </a:stretch>
        </p:blipFill>
        <p:spPr>
          <a:xfrm>
            <a:off x="263525" y="1701165"/>
            <a:ext cx="5337175" cy="4335780"/>
          </a:xfrm>
          <a:prstGeom prst="rect">
            <a:avLst/>
          </a:prstGeom>
        </p:spPr>
      </p:pic>
      <p:pic>
        <p:nvPicPr>
          <p:cNvPr id="4" name="Picture 3"/>
          <p:cNvPicPr>
            <a:picLocks noChangeAspect="1"/>
          </p:cNvPicPr>
          <p:nvPr/>
        </p:nvPicPr>
        <p:blipFill>
          <a:blip r:embed="rId2"/>
          <a:stretch>
            <a:fillRect/>
          </a:stretch>
        </p:blipFill>
        <p:spPr>
          <a:xfrm>
            <a:off x="5951855" y="1661160"/>
            <a:ext cx="5722620" cy="42354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25115" y="487045"/>
            <a:ext cx="5478145" cy="583565"/>
          </a:xfrm>
          <a:prstGeom prst="rect">
            <a:avLst/>
          </a:prstGeom>
          <a:noFill/>
        </p:spPr>
        <p:txBody>
          <a:bodyPr wrap="square" rtlCol="0">
            <a:spAutoFit/>
          </a:bodyPr>
          <a:p>
            <a:r>
              <a:rPr lang="en-IN" altLang="en-US" sz="3200" b="1"/>
              <a:t>Exploratory Data Analysis</a:t>
            </a:r>
            <a:endParaRPr lang="en-IN" altLang="en-US" sz="3200" b="1"/>
          </a:p>
        </p:txBody>
      </p:sp>
      <p:sp>
        <p:nvSpPr>
          <p:cNvPr id="8" name="Text Box 7"/>
          <p:cNvSpPr txBox="1"/>
          <p:nvPr/>
        </p:nvSpPr>
        <p:spPr>
          <a:xfrm>
            <a:off x="2712085" y="6381115"/>
            <a:ext cx="5489575" cy="398780"/>
          </a:xfrm>
          <a:prstGeom prst="rect">
            <a:avLst/>
          </a:prstGeom>
          <a:noFill/>
        </p:spPr>
        <p:txBody>
          <a:bodyPr wrap="square" rtlCol="0">
            <a:spAutoFit/>
          </a:bodyPr>
          <a:p>
            <a:endParaRPr lang="en-IN" altLang="en-US" sz="2000" b="1" u="sng"/>
          </a:p>
        </p:txBody>
      </p:sp>
      <p:sp>
        <p:nvSpPr>
          <p:cNvPr id="9" name="Text Box 8"/>
          <p:cNvSpPr txBox="1"/>
          <p:nvPr/>
        </p:nvSpPr>
        <p:spPr>
          <a:xfrm>
            <a:off x="339090" y="1341120"/>
            <a:ext cx="4333240" cy="417830"/>
          </a:xfrm>
          <a:prstGeom prst="rect">
            <a:avLst/>
          </a:prstGeom>
          <a:noFill/>
        </p:spPr>
        <p:txBody>
          <a:bodyPr wrap="square" rtlCol="0">
            <a:noAutofit/>
          </a:bodyPr>
          <a:p>
            <a:pPr algn="l"/>
            <a:r>
              <a:rPr lang="en-IN" altLang="en-US" sz="1600" b="1" u="sng">
                <a:sym typeface="+mn-ea"/>
              </a:rPr>
              <a:t>ODI Bowlers Rankings in_df4 Dataframe</a:t>
            </a:r>
            <a:endParaRPr lang="en-IN" altLang="en-US" sz="1600" b="1" u="sng"/>
          </a:p>
          <a:p>
            <a:endParaRPr lang="en-US" sz="1600"/>
          </a:p>
        </p:txBody>
      </p:sp>
      <p:sp>
        <p:nvSpPr>
          <p:cNvPr id="3" name="Text Box 2"/>
          <p:cNvSpPr txBox="1"/>
          <p:nvPr/>
        </p:nvSpPr>
        <p:spPr>
          <a:xfrm>
            <a:off x="6407785" y="1289685"/>
            <a:ext cx="4523105" cy="450215"/>
          </a:xfrm>
          <a:prstGeom prst="rect">
            <a:avLst/>
          </a:prstGeom>
          <a:noFill/>
        </p:spPr>
        <p:txBody>
          <a:bodyPr wrap="square" rtlCol="0">
            <a:noAutofit/>
          </a:bodyPr>
          <a:p>
            <a:r>
              <a:rPr lang="en-IN" altLang="en-US" sz="1600" b="1" u="sng"/>
              <a:t>Test Bowlers Rankings in df5 Dataframe</a:t>
            </a:r>
            <a:endParaRPr lang="en-IN" altLang="en-US" sz="1600" b="1" u="sng"/>
          </a:p>
        </p:txBody>
      </p:sp>
      <p:pic>
        <p:nvPicPr>
          <p:cNvPr id="4" name="Picture 3"/>
          <p:cNvPicPr>
            <a:picLocks noChangeAspect="1"/>
          </p:cNvPicPr>
          <p:nvPr/>
        </p:nvPicPr>
        <p:blipFill>
          <a:blip r:embed="rId1"/>
          <a:stretch>
            <a:fillRect/>
          </a:stretch>
        </p:blipFill>
        <p:spPr>
          <a:xfrm>
            <a:off x="201930" y="1683385"/>
            <a:ext cx="5741035" cy="4486910"/>
          </a:xfrm>
          <a:prstGeom prst="rect">
            <a:avLst/>
          </a:prstGeom>
        </p:spPr>
      </p:pic>
      <p:pic>
        <p:nvPicPr>
          <p:cNvPr id="5" name="Picture 4"/>
          <p:cNvPicPr>
            <a:picLocks noChangeAspect="1"/>
          </p:cNvPicPr>
          <p:nvPr/>
        </p:nvPicPr>
        <p:blipFill>
          <a:blip r:embed="rId2"/>
          <a:stretch>
            <a:fillRect/>
          </a:stretch>
        </p:blipFill>
        <p:spPr>
          <a:xfrm>
            <a:off x="6167755" y="1682750"/>
            <a:ext cx="5890260" cy="41935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783840" y="415925"/>
            <a:ext cx="6827520" cy="583565"/>
          </a:xfrm>
          <a:prstGeom prst="rect">
            <a:avLst/>
          </a:prstGeom>
          <a:noFill/>
        </p:spPr>
        <p:txBody>
          <a:bodyPr wrap="square" rtlCol="0">
            <a:spAutoFit/>
          </a:bodyPr>
          <a:p>
            <a:r>
              <a:rPr lang="en-IN" altLang="en-US" sz="3200" b="1"/>
              <a:t>Exploratory Data Analysis</a:t>
            </a:r>
            <a:endParaRPr lang="en-IN" altLang="en-US" sz="3200" b="1"/>
          </a:p>
        </p:txBody>
      </p:sp>
      <p:sp>
        <p:nvSpPr>
          <p:cNvPr id="4" name="Text Box 3"/>
          <p:cNvSpPr txBox="1"/>
          <p:nvPr/>
        </p:nvSpPr>
        <p:spPr>
          <a:xfrm>
            <a:off x="419100" y="1340485"/>
            <a:ext cx="11924665" cy="553085"/>
          </a:xfrm>
          <a:prstGeom prst="rect">
            <a:avLst/>
          </a:prstGeom>
          <a:noFill/>
        </p:spPr>
        <p:txBody>
          <a:bodyPr wrap="square" rtlCol="0">
            <a:spAutoFit/>
          </a:bodyPr>
          <a:p>
            <a:pPr algn="l"/>
            <a:r>
              <a:rPr lang="en-IN" altLang="en-US" sz="1600" b="1"/>
              <a:t>Data Cleaning</a:t>
            </a:r>
            <a:r>
              <a:rPr lang="en-IN" altLang="en-US"/>
              <a:t>:</a:t>
            </a:r>
            <a:endParaRPr lang="en-IN" altLang="en-US"/>
          </a:p>
          <a:p>
            <a:pPr marL="285750" indent="-285750" algn="l">
              <a:buFont typeface="Arial" panose="020B0604020202020204" pitchFamily="34" charset="0"/>
              <a:buChar char="•"/>
            </a:pPr>
            <a:r>
              <a:rPr lang="en-IN" altLang="en-US"/>
              <a:t>Data cleaning is the process of fixing or removing incorrect, corrupted, incorrectly formatted, duplicate, or incomplete data within a dataset.</a:t>
            </a:r>
            <a:endParaRPr lang="en-IN" altLang="en-US"/>
          </a:p>
        </p:txBody>
      </p:sp>
      <p:pic>
        <p:nvPicPr>
          <p:cNvPr id="5" name="Picture 4"/>
          <p:cNvPicPr>
            <a:picLocks noChangeAspect="1"/>
          </p:cNvPicPr>
          <p:nvPr/>
        </p:nvPicPr>
        <p:blipFill>
          <a:blip r:embed="rId1"/>
          <a:stretch>
            <a:fillRect/>
          </a:stretch>
        </p:blipFill>
        <p:spPr>
          <a:xfrm>
            <a:off x="5529580" y="1992630"/>
            <a:ext cx="6223635" cy="2356485"/>
          </a:xfrm>
          <a:prstGeom prst="rect">
            <a:avLst/>
          </a:prstGeom>
        </p:spPr>
      </p:pic>
      <p:pic>
        <p:nvPicPr>
          <p:cNvPr id="7" name="Picture 6"/>
          <p:cNvPicPr>
            <a:picLocks noChangeAspect="1"/>
          </p:cNvPicPr>
          <p:nvPr/>
        </p:nvPicPr>
        <p:blipFill>
          <a:blip r:embed="rId2"/>
          <a:stretch>
            <a:fillRect/>
          </a:stretch>
        </p:blipFill>
        <p:spPr>
          <a:xfrm>
            <a:off x="47625" y="1892935"/>
            <a:ext cx="4693920" cy="2747645"/>
          </a:xfrm>
          <a:prstGeom prst="rect">
            <a:avLst/>
          </a:prstGeom>
        </p:spPr>
      </p:pic>
      <p:pic>
        <p:nvPicPr>
          <p:cNvPr id="8" name="Picture 7"/>
          <p:cNvPicPr>
            <a:picLocks noChangeAspect="1"/>
          </p:cNvPicPr>
          <p:nvPr/>
        </p:nvPicPr>
        <p:blipFill>
          <a:blip r:embed="rId3"/>
          <a:stretch>
            <a:fillRect/>
          </a:stretch>
        </p:blipFill>
        <p:spPr>
          <a:xfrm>
            <a:off x="5591810" y="4437380"/>
            <a:ext cx="2993390" cy="20808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4930" y="250190"/>
            <a:ext cx="11991975" cy="972185"/>
          </a:xfrm>
          <a:prstGeom prst="rect">
            <a:avLst/>
          </a:prstGeom>
          <a:noFill/>
        </p:spPr>
        <p:txBody>
          <a:bodyPr wrap="square" rtlCol="0">
            <a:noAutofit/>
          </a:bodyPr>
          <a:p>
            <a:r>
              <a:rPr lang="en-IN" altLang="en-US" sz="2800" b="1"/>
              <a:t>Indian Players involved in Rankings below 20 with Ratings above 600</a:t>
            </a:r>
            <a:endParaRPr lang="en-IN" altLang="en-US" sz="2800" b="1"/>
          </a:p>
          <a:p>
            <a:r>
              <a:rPr lang="en-IN" altLang="en-US" sz="2800" b="1"/>
              <a:t>                                        in ODI Rankings</a:t>
            </a:r>
            <a:endParaRPr lang="en-IN" altLang="en-US" sz="2800" b="1"/>
          </a:p>
          <a:p>
            <a:r>
              <a:rPr lang="en-IN" altLang="en-US" sz="2800" b="1"/>
              <a:t>  </a:t>
            </a:r>
            <a:endParaRPr lang="en-IN" altLang="en-US" sz="2800" b="1"/>
          </a:p>
        </p:txBody>
      </p:sp>
      <p:sp>
        <p:nvSpPr>
          <p:cNvPr id="5" name="Text Box 4"/>
          <p:cNvSpPr txBox="1"/>
          <p:nvPr/>
        </p:nvSpPr>
        <p:spPr>
          <a:xfrm>
            <a:off x="912495" y="1105535"/>
            <a:ext cx="309880" cy="306705"/>
          </a:xfrm>
          <a:prstGeom prst="rect">
            <a:avLst/>
          </a:prstGeom>
          <a:noFill/>
        </p:spPr>
        <p:txBody>
          <a:bodyPr wrap="none" rtlCol="0">
            <a:spAutoFit/>
          </a:bodyPr>
          <a:p>
            <a:endParaRPr lang="en-US"/>
          </a:p>
        </p:txBody>
      </p:sp>
      <p:pic>
        <p:nvPicPr>
          <p:cNvPr id="3" name="Picture 2"/>
          <p:cNvPicPr>
            <a:picLocks noChangeAspect="1"/>
          </p:cNvPicPr>
          <p:nvPr/>
        </p:nvPicPr>
        <p:blipFill>
          <a:blip r:embed="rId1"/>
          <a:stretch>
            <a:fillRect/>
          </a:stretch>
        </p:blipFill>
        <p:spPr>
          <a:xfrm>
            <a:off x="438150" y="1222375"/>
            <a:ext cx="3694430" cy="2377440"/>
          </a:xfrm>
          <a:prstGeom prst="rect">
            <a:avLst/>
          </a:prstGeom>
        </p:spPr>
      </p:pic>
      <p:pic>
        <p:nvPicPr>
          <p:cNvPr id="100" name="Picture 99"/>
          <p:cNvPicPr/>
          <p:nvPr/>
        </p:nvPicPr>
        <p:blipFill>
          <a:blip r:embed="rId2"/>
          <a:stretch>
            <a:fillRect/>
          </a:stretch>
        </p:blipFill>
        <p:spPr>
          <a:xfrm>
            <a:off x="4439920" y="1370330"/>
            <a:ext cx="3024505" cy="1976755"/>
          </a:xfrm>
          <a:prstGeom prst="rect">
            <a:avLst/>
          </a:prstGeom>
          <a:noFill/>
          <a:ln w="9525">
            <a:noFill/>
          </a:ln>
        </p:spPr>
      </p:pic>
      <p:pic>
        <p:nvPicPr>
          <p:cNvPr id="102" name="Picture 101"/>
          <p:cNvPicPr/>
          <p:nvPr/>
        </p:nvPicPr>
        <p:blipFill>
          <a:blip r:embed="rId3"/>
          <a:stretch>
            <a:fillRect/>
          </a:stretch>
        </p:blipFill>
        <p:spPr>
          <a:xfrm>
            <a:off x="8040370" y="1327785"/>
            <a:ext cx="3048000" cy="2018665"/>
          </a:xfrm>
          <a:prstGeom prst="rect">
            <a:avLst/>
          </a:prstGeom>
          <a:noFill/>
          <a:ln w="9525">
            <a:noFill/>
          </a:ln>
        </p:spPr>
      </p:pic>
      <p:pic>
        <p:nvPicPr>
          <p:cNvPr id="104" name="Picture 103"/>
          <p:cNvPicPr/>
          <p:nvPr/>
        </p:nvPicPr>
        <p:blipFill>
          <a:blip r:embed="rId4"/>
          <a:stretch>
            <a:fillRect/>
          </a:stretch>
        </p:blipFill>
        <p:spPr>
          <a:xfrm>
            <a:off x="263525" y="3992880"/>
            <a:ext cx="3103880" cy="2099310"/>
          </a:xfrm>
          <a:prstGeom prst="rect">
            <a:avLst/>
          </a:prstGeom>
          <a:noFill/>
          <a:ln w="9525">
            <a:noFill/>
          </a:ln>
        </p:spPr>
      </p:pic>
      <p:pic>
        <p:nvPicPr>
          <p:cNvPr id="105" name="Picture 104"/>
          <p:cNvPicPr/>
          <p:nvPr/>
        </p:nvPicPr>
        <p:blipFill>
          <a:blip r:embed="rId5"/>
          <a:stretch>
            <a:fillRect/>
          </a:stretch>
        </p:blipFill>
        <p:spPr>
          <a:xfrm>
            <a:off x="3575685" y="4077335"/>
            <a:ext cx="3014980" cy="2059305"/>
          </a:xfrm>
          <a:prstGeom prst="rect">
            <a:avLst/>
          </a:prstGeom>
          <a:noFill/>
          <a:ln w="9525">
            <a:noFill/>
          </a:ln>
        </p:spPr>
      </p:pic>
      <p:pic>
        <p:nvPicPr>
          <p:cNvPr id="7" name="Picture 6"/>
          <p:cNvPicPr>
            <a:picLocks noChangeAspect="1"/>
          </p:cNvPicPr>
          <p:nvPr/>
        </p:nvPicPr>
        <p:blipFill>
          <a:blip r:embed="rId6"/>
          <a:stretch>
            <a:fillRect/>
          </a:stretch>
        </p:blipFill>
        <p:spPr>
          <a:xfrm>
            <a:off x="7104380" y="3993515"/>
            <a:ext cx="3427730" cy="2075180"/>
          </a:xfrm>
          <a:prstGeom prst="rect">
            <a:avLst/>
          </a:prstGeom>
        </p:spPr>
      </p:pic>
      <p:sp>
        <p:nvSpPr>
          <p:cNvPr id="8" name="Text Box 7"/>
          <p:cNvSpPr txBox="1"/>
          <p:nvPr/>
        </p:nvSpPr>
        <p:spPr>
          <a:xfrm>
            <a:off x="4984115" y="3460115"/>
            <a:ext cx="2245360" cy="337185"/>
          </a:xfrm>
          <a:prstGeom prst="rect">
            <a:avLst/>
          </a:prstGeom>
          <a:noFill/>
        </p:spPr>
        <p:txBody>
          <a:bodyPr wrap="square" rtlCol="0">
            <a:spAutoFit/>
          </a:bodyPr>
          <a:p>
            <a:r>
              <a:rPr lang="en-IN" altLang="en-US" sz="1600" b="1"/>
              <a:t>   Rohit Sharma</a:t>
            </a:r>
            <a:endParaRPr lang="en-IN" altLang="en-US" sz="1600" b="1"/>
          </a:p>
        </p:txBody>
      </p:sp>
      <p:sp>
        <p:nvSpPr>
          <p:cNvPr id="9" name="Text Box 8"/>
          <p:cNvSpPr txBox="1"/>
          <p:nvPr/>
        </p:nvSpPr>
        <p:spPr>
          <a:xfrm>
            <a:off x="8933815" y="3449320"/>
            <a:ext cx="1575435" cy="297815"/>
          </a:xfrm>
          <a:prstGeom prst="rect">
            <a:avLst/>
          </a:prstGeom>
          <a:noFill/>
        </p:spPr>
        <p:txBody>
          <a:bodyPr wrap="square" rtlCol="0">
            <a:noAutofit/>
          </a:bodyPr>
          <a:p>
            <a:r>
              <a:rPr lang="en-IN" altLang="en-US" sz="1600" b="1"/>
              <a:t>Virat kohli</a:t>
            </a:r>
            <a:endParaRPr lang="en-IN" altLang="en-US" sz="1600" b="1"/>
          </a:p>
        </p:txBody>
      </p:sp>
      <p:sp>
        <p:nvSpPr>
          <p:cNvPr id="10" name="Text Box 9"/>
          <p:cNvSpPr txBox="1"/>
          <p:nvPr/>
        </p:nvSpPr>
        <p:spPr>
          <a:xfrm>
            <a:off x="643890" y="6257290"/>
            <a:ext cx="2307590" cy="337185"/>
          </a:xfrm>
          <a:prstGeom prst="rect">
            <a:avLst/>
          </a:prstGeom>
          <a:noFill/>
        </p:spPr>
        <p:txBody>
          <a:bodyPr wrap="square" rtlCol="0">
            <a:spAutoFit/>
          </a:bodyPr>
          <a:p>
            <a:r>
              <a:rPr lang="en-IN" altLang="en-US" sz="1600" b="1"/>
              <a:t>   Shreyas Iyer</a:t>
            </a:r>
            <a:endParaRPr lang="en-IN" altLang="en-US" sz="1600" b="1"/>
          </a:p>
        </p:txBody>
      </p:sp>
      <p:sp>
        <p:nvSpPr>
          <p:cNvPr id="11" name="Text Box 10"/>
          <p:cNvSpPr txBox="1"/>
          <p:nvPr/>
        </p:nvSpPr>
        <p:spPr>
          <a:xfrm>
            <a:off x="3575685" y="6261735"/>
            <a:ext cx="2286000" cy="252095"/>
          </a:xfrm>
          <a:prstGeom prst="rect">
            <a:avLst/>
          </a:prstGeom>
          <a:noFill/>
        </p:spPr>
        <p:txBody>
          <a:bodyPr wrap="square" rtlCol="0">
            <a:noAutofit/>
          </a:bodyPr>
          <a:p>
            <a:r>
              <a:rPr lang="en-IN" altLang="en-US" sz="1600" b="1"/>
              <a:t>           Shubman Gill</a:t>
            </a:r>
            <a:endParaRPr lang="en-IN" altLang="en-US" sz="1600" b="1"/>
          </a:p>
        </p:txBody>
      </p:sp>
      <p:sp>
        <p:nvSpPr>
          <p:cNvPr id="12" name="Text Box 11"/>
          <p:cNvSpPr txBox="1"/>
          <p:nvPr/>
        </p:nvSpPr>
        <p:spPr>
          <a:xfrm>
            <a:off x="7280275" y="6249035"/>
            <a:ext cx="1717040" cy="344805"/>
          </a:xfrm>
          <a:prstGeom prst="rect">
            <a:avLst/>
          </a:prstGeom>
          <a:noFill/>
        </p:spPr>
        <p:txBody>
          <a:bodyPr wrap="square" rtlCol="0">
            <a:noAutofit/>
          </a:bodyPr>
          <a:p>
            <a:r>
              <a:rPr lang="en-IN" altLang="en-US" sz="1600" b="1"/>
              <a:t>      KL Rahul</a:t>
            </a:r>
            <a:endParaRPr lang="en-IN" altLang="en-US" sz="16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4955" y="5080"/>
            <a:ext cx="11707495" cy="869950"/>
          </a:xfrm>
          <a:prstGeom prst="rect">
            <a:avLst/>
          </a:prstGeom>
          <a:noFill/>
        </p:spPr>
        <p:txBody>
          <a:bodyPr wrap="square" rtlCol="0">
            <a:noAutofit/>
          </a:bodyPr>
          <a:p>
            <a:pPr algn="l"/>
            <a:r>
              <a:rPr lang="en-IN" altLang="en-US" sz="2800" b="1">
                <a:sym typeface="+mn-ea"/>
              </a:rPr>
              <a:t>Australia and Pakistan Players involved in Rankings below 20 with                  </a:t>
            </a:r>
            <a:endParaRPr lang="en-IN" altLang="en-US" sz="2800" b="1">
              <a:sym typeface="+mn-ea"/>
            </a:endParaRPr>
          </a:p>
          <a:p>
            <a:pPr algn="l"/>
            <a:r>
              <a:rPr lang="en-IN" altLang="en-US" sz="2800" b="1">
                <a:sym typeface="+mn-ea"/>
              </a:rPr>
              <a:t>                            Ratings above 600 in ODI Rankings  in ODI     </a:t>
            </a:r>
            <a:endParaRPr lang="en-IN" altLang="en-US" sz="2800" b="1">
              <a:sym typeface="+mn-ea"/>
            </a:endParaRPr>
          </a:p>
          <a:p>
            <a:pPr algn="l"/>
            <a:r>
              <a:rPr lang="en-IN" altLang="en-US" sz="2800" b="1">
                <a:sym typeface="+mn-ea"/>
              </a:rPr>
              <a:t>                                                     </a:t>
            </a:r>
            <a:endParaRPr lang="en-IN" altLang="en-US" sz="2800" b="1"/>
          </a:p>
          <a:p>
            <a:endParaRPr lang="en-US" sz="2800"/>
          </a:p>
        </p:txBody>
      </p:sp>
      <p:pic>
        <p:nvPicPr>
          <p:cNvPr id="3" name="Picture 2"/>
          <p:cNvPicPr>
            <a:picLocks noChangeAspect="1"/>
          </p:cNvPicPr>
          <p:nvPr/>
        </p:nvPicPr>
        <p:blipFill>
          <a:blip r:embed="rId1"/>
          <a:stretch>
            <a:fillRect/>
          </a:stretch>
        </p:blipFill>
        <p:spPr>
          <a:xfrm>
            <a:off x="119380" y="982980"/>
            <a:ext cx="3728085" cy="1612900"/>
          </a:xfrm>
          <a:prstGeom prst="rect">
            <a:avLst/>
          </a:prstGeom>
        </p:spPr>
      </p:pic>
      <p:pic>
        <p:nvPicPr>
          <p:cNvPr id="107" name="Picture 106"/>
          <p:cNvPicPr/>
          <p:nvPr/>
        </p:nvPicPr>
        <p:blipFill>
          <a:blip r:embed="rId2"/>
          <a:stretch>
            <a:fillRect/>
          </a:stretch>
        </p:blipFill>
        <p:spPr>
          <a:xfrm>
            <a:off x="3935730" y="1052830"/>
            <a:ext cx="3950335" cy="1764665"/>
          </a:xfrm>
          <a:prstGeom prst="rect">
            <a:avLst/>
          </a:prstGeom>
          <a:noFill/>
          <a:ln w="9525">
            <a:noFill/>
          </a:ln>
        </p:spPr>
      </p:pic>
      <p:pic>
        <p:nvPicPr>
          <p:cNvPr id="5" name="Picture 4"/>
          <p:cNvPicPr>
            <a:picLocks noChangeAspect="1"/>
          </p:cNvPicPr>
          <p:nvPr/>
        </p:nvPicPr>
        <p:blipFill>
          <a:blip r:embed="rId3"/>
          <a:stretch>
            <a:fillRect/>
          </a:stretch>
        </p:blipFill>
        <p:spPr>
          <a:xfrm>
            <a:off x="8040370" y="1038860"/>
            <a:ext cx="3694430" cy="1773555"/>
          </a:xfrm>
          <a:prstGeom prst="rect">
            <a:avLst/>
          </a:prstGeom>
        </p:spPr>
      </p:pic>
      <p:sp>
        <p:nvSpPr>
          <p:cNvPr id="6" name="Text Box 5"/>
          <p:cNvSpPr txBox="1"/>
          <p:nvPr/>
        </p:nvSpPr>
        <p:spPr>
          <a:xfrm>
            <a:off x="4872355" y="2919095"/>
            <a:ext cx="1811020" cy="337185"/>
          </a:xfrm>
          <a:prstGeom prst="rect">
            <a:avLst/>
          </a:prstGeom>
          <a:noFill/>
        </p:spPr>
        <p:txBody>
          <a:bodyPr wrap="square" rtlCol="0">
            <a:spAutoFit/>
          </a:bodyPr>
          <a:p>
            <a:r>
              <a:rPr lang="en-IN" altLang="en-US" sz="1600" b="1"/>
              <a:t>David Warner</a:t>
            </a:r>
            <a:endParaRPr lang="en-IN" altLang="en-US" sz="1600" b="1"/>
          </a:p>
        </p:txBody>
      </p:sp>
      <p:sp>
        <p:nvSpPr>
          <p:cNvPr id="7" name="Text Box 6"/>
          <p:cNvSpPr txBox="1"/>
          <p:nvPr/>
        </p:nvSpPr>
        <p:spPr>
          <a:xfrm>
            <a:off x="9135110" y="2918460"/>
            <a:ext cx="2079625" cy="412115"/>
          </a:xfrm>
          <a:prstGeom prst="rect">
            <a:avLst/>
          </a:prstGeom>
          <a:noFill/>
        </p:spPr>
        <p:txBody>
          <a:bodyPr wrap="square" rtlCol="0">
            <a:noAutofit/>
          </a:bodyPr>
          <a:p>
            <a:r>
              <a:rPr lang="en-IN" altLang="en-US" sz="1600" b="1"/>
              <a:t>Travis Head</a:t>
            </a:r>
            <a:endParaRPr lang="en-IN" altLang="en-US" sz="1600" b="1"/>
          </a:p>
        </p:txBody>
      </p:sp>
      <p:pic>
        <p:nvPicPr>
          <p:cNvPr id="8" name="Picture 7"/>
          <p:cNvPicPr>
            <a:picLocks noChangeAspect="1"/>
          </p:cNvPicPr>
          <p:nvPr/>
        </p:nvPicPr>
        <p:blipFill>
          <a:blip r:embed="rId4"/>
          <a:stretch>
            <a:fillRect/>
          </a:stretch>
        </p:blipFill>
        <p:spPr>
          <a:xfrm>
            <a:off x="276860" y="3645535"/>
            <a:ext cx="3387090" cy="2543175"/>
          </a:xfrm>
          <a:prstGeom prst="rect">
            <a:avLst/>
          </a:prstGeom>
        </p:spPr>
      </p:pic>
      <p:pic>
        <p:nvPicPr>
          <p:cNvPr id="9" name="Picture 8"/>
          <p:cNvPicPr>
            <a:picLocks noChangeAspect="1"/>
          </p:cNvPicPr>
          <p:nvPr/>
        </p:nvPicPr>
        <p:blipFill>
          <a:blip r:embed="rId5"/>
          <a:stretch>
            <a:fillRect/>
          </a:stretch>
        </p:blipFill>
        <p:spPr>
          <a:xfrm>
            <a:off x="4114800" y="3717290"/>
            <a:ext cx="7162800" cy="20116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854450" y="476885"/>
            <a:ext cx="3661410" cy="583565"/>
          </a:xfrm>
          <a:prstGeom prst="rect">
            <a:avLst/>
          </a:prstGeom>
          <a:noFill/>
        </p:spPr>
        <p:txBody>
          <a:bodyPr wrap="none" rtlCol="0">
            <a:spAutoFit/>
          </a:bodyPr>
          <a:p>
            <a:r>
              <a:rPr lang="en-IN" altLang="en-US" sz="3200" b="1">
                <a:sym typeface="+mn-ea"/>
              </a:rPr>
              <a:t>Data Visualization</a:t>
            </a:r>
            <a:endParaRPr lang="en-IN" altLang="en-US" sz="3200" b="1"/>
          </a:p>
        </p:txBody>
      </p:sp>
      <p:sp>
        <p:nvSpPr>
          <p:cNvPr id="5" name="Text Box 4"/>
          <p:cNvSpPr txBox="1"/>
          <p:nvPr/>
        </p:nvSpPr>
        <p:spPr>
          <a:xfrm>
            <a:off x="695960" y="1340485"/>
            <a:ext cx="11092815" cy="953135"/>
          </a:xfrm>
          <a:prstGeom prst="rect">
            <a:avLst/>
          </a:prstGeom>
          <a:noFill/>
        </p:spPr>
        <p:txBody>
          <a:bodyPr wrap="square" rtlCol="0">
            <a:spAutoFit/>
          </a:bodyPr>
          <a:p>
            <a:pPr marL="285750" indent="-285750">
              <a:buFont typeface="Arial" panose="020B0604020202020204" pitchFamily="34" charset="0"/>
              <a:buChar char="•"/>
            </a:pPr>
            <a:r>
              <a:rPr lang="en-US"/>
              <a:t>Data Visualization is the presentation of data in graphical format</a:t>
            </a:r>
            <a:endParaRPr lang="en-US"/>
          </a:p>
          <a:p>
            <a:pPr marL="0" indent="0">
              <a:buFont typeface="Arial" panose="020B0604020202020204" pitchFamily="34" charset="0"/>
              <a:buNone/>
            </a:pPr>
            <a:r>
              <a:rPr lang="en-US"/>
              <a:t>.</a:t>
            </a:r>
            <a:endParaRPr lang="en-US"/>
          </a:p>
          <a:p>
            <a:pPr marL="285750" indent="-285750">
              <a:buFont typeface="Arial" panose="020B0604020202020204" pitchFamily="34" charset="0"/>
              <a:buChar char="•"/>
            </a:pPr>
            <a:r>
              <a:rPr lang="en-US"/>
              <a:t>The importance of data visualization is simple: it helps people see, interact with, and better understand data. Whether simple or complex, the right visualization can bring everyone on the same page, regardless of their level of expertise.</a:t>
            </a:r>
            <a:endParaRPr lang="en-US"/>
          </a:p>
        </p:txBody>
      </p:sp>
      <p:pic>
        <p:nvPicPr>
          <p:cNvPr id="101" name="Picture 100"/>
          <p:cNvPicPr/>
          <p:nvPr/>
        </p:nvPicPr>
        <p:blipFill>
          <a:blip r:embed="rId1"/>
          <a:stretch>
            <a:fillRect/>
          </a:stretch>
        </p:blipFill>
        <p:spPr>
          <a:xfrm>
            <a:off x="5015865" y="2293620"/>
            <a:ext cx="3333115" cy="2447290"/>
          </a:xfrm>
          <a:prstGeom prst="rect">
            <a:avLst/>
          </a:prstGeom>
          <a:noFill/>
          <a:ln w="9525">
            <a:noFill/>
          </a:ln>
        </p:spPr>
      </p:pic>
      <p:pic>
        <p:nvPicPr>
          <p:cNvPr id="102" name="Picture 101"/>
          <p:cNvPicPr/>
          <p:nvPr/>
        </p:nvPicPr>
        <p:blipFill>
          <a:blip r:embed="rId2"/>
          <a:stretch>
            <a:fillRect/>
          </a:stretch>
        </p:blipFill>
        <p:spPr>
          <a:xfrm>
            <a:off x="695960" y="2348865"/>
            <a:ext cx="4498975" cy="2475865"/>
          </a:xfrm>
          <a:prstGeom prst="rect">
            <a:avLst/>
          </a:prstGeom>
          <a:noFill/>
          <a:ln w="9525">
            <a:noFill/>
          </a:ln>
        </p:spPr>
      </p:pic>
      <p:pic>
        <p:nvPicPr>
          <p:cNvPr id="103" name="Picture 102"/>
          <p:cNvPicPr/>
          <p:nvPr/>
        </p:nvPicPr>
        <p:blipFill>
          <a:blip r:embed="rId3"/>
          <a:stretch>
            <a:fillRect/>
          </a:stretch>
        </p:blipFill>
        <p:spPr>
          <a:xfrm>
            <a:off x="8409940" y="2204720"/>
            <a:ext cx="3526790" cy="2492375"/>
          </a:xfrm>
          <a:prstGeom prst="rect">
            <a:avLst/>
          </a:prstGeom>
          <a:noFill/>
          <a:ln w="9525">
            <a:noFill/>
          </a:ln>
        </p:spPr>
      </p:pic>
      <p:pic>
        <p:nvPicPr>
          <p:cNvPr id="2" name="Picture 1"/>
          <p:cNvPicPr>
            <a:picLocks noChangeAspect="1"/>
          </p:cNvPicPr>
          <p:nvPr/>
        </p:nvPicPr>
        <p:blipFill>
          <a:blip r:embed="rId4"/>
          <a:stretch>
            <a:fillRect/>
          </a:stretch>
        </p:blipFill>
        <p:spPr>
          <a:xfrm>
            <a:off x="3215640" y="4838065"/>
            <a:ext cx="3700780" cy="16802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2250" y="415925"/>
            <a:ext cx="17800955" cy="953135"/>
          </a:xfrm>
          <a:prstGeom prst="rect">
            <a:avLst/>
          </a:prstGeom>
          <a:noFill/>
        </p:spPr>
        <p:txBody>
          <a:bodyPr wrap="square" rtlCol="0">
            <a:spAutoFit/>
          </a:bodyPr>
          <a:p>
            <a:r>
              <a:rPr lang="en-IN" altLang="en-US" sz="2800" b="1"/>
              <a:t>   To find the Density of Rating in T20 Rankings</a:t>
            </a:r>
            <a:endParaRPr lang="en-IN" altLang="en-US" sz="2800" b="1"/>
          </a:p>
          <a:p>
            <a:r>
              <a:rPr lang="en-IN" altLang="en-US" sz="2800" b="1"/>
              <a:t>                  we are using Kdeplot.</a:t>
            </a:r>
            <a:endParaRPr lang="en-IN" altLang="en-US" sz="2800" b="1"/>
          </a:p>
        </p:txBody>
      </p:sp>
      <p:sp>
        <p:nvSpPr>
          <p:cNvPr id="5" name="Text Box 4"/>
          <p:cNvSpPr txBox="1"/>
          <p:nvPr/>
        </p:nvSpPr>
        <p:spPr>
          <a:xfrm>
            <a:off x="1703705" y="6237605"/>
            <a:ext cx="2771140" cy="398780"/>
          </a:xfrm>
          <a:prstGeom prst="rect">
            <a:avLst/>
          </a:prstGeom>
          <a:noFill/>
        </p:spPr>
        <p:txBody>
          <a:bodyPr wrap="square" rtlCol="0">
            <a:spAutoFit/>
          </a:bodyPr>
          <a:p>
            <a:r>
              <a:rPr lang="en-IN" altLang="en-US" sz="2000" b="1" u="sng"/>
              <a:t>fig</a:t>
            </a:r>
            <a:r>
              <a:rPr lang="en-IN" altLang="en-US" sz="2000" b="1"/>
              <a:t>: Kdeplot</a:t>
            </a:r>
            <a:endParaRPr lang="en-IN" altLang="en-US" sz="2000" b="1"/>
          </a:p>
        </p:txBody>
      </p:sp>
      <p:sp>
        <p:nvSpPr>
          <p:cNvPr id="6" name="Text Box 5"/>
          <p:cNvSpPr txBox="1"/>
          <p:nvPr/>
        </p:nvSpPr>
        <p:spPr>
          <a:xfrm>
            <a:off x="5811520" y="2226310"/>
            <a:ext cx="4168775" cy="2676525"/>
          </a:xfrm>
          <a:prstGeom prst="rect">
            <a:avLst/>
          </a:prstGeom>
          <a:noFill/>
        </p:spPr>
        <p:txBody>
          <a:bodyPr wrap="none" rtlCol="0">
            <a:spAutoFit/>
          </a:bodyPr>
          <a:p>
            <a:r>
              <a:rPr lang="en-IN" altLang="en-US"/>
              <a:t> Kdeplot shows the density of data.</a:t>
            </a:r>
            <a:endParaRPr lang="en-IN" altLang="en-US"/>
          </a:p>
          <a:p>
            <a:endParaRPr lang="en-IN" altLang="en-US"/>
          </a:p>
          <a:p>
            <a:r>
              <a:rPr lang="en-IN" altLang="en-US"/>
              <a:t>From the Kdeplot we can infer the </a:t>
            </a:r>
            <a:endParaRPr lang="en-IN" altLang="en-US"/>
          </a:p>
          <a:p>
            <a:r>
              <a:rPr lang="en-IN" altLang="en-US"/>
              <a:t>following</a:t>
            </a:r>
            <a:endParaRPr lang="en-IN" altLang="en-US"/>
          </a:p>
          <a:p>
            <a:endParaRPr lang="en-IN" altLang="en-US"/>
          </a:p>
          <a:p>
            <a:pPr marL="285750" indent="-285750">
              <a:buFont typeface="Arial" panose="020B0604020202020204" pitchFamily="34" charset="0"/>
              <a:buChar char="•"/>
            </a:pPr>
            <a:r>
              <a:rPr lang="en-IN" altLang="en-US"/>
              <a:t>Players rating is high in between 400 to 480,</a:t>
            </a:r>
            <a:endParaRPr lang="en-IN" altLang="en-US"/>
          </a:p>
          <a:p>
            <a:pPr marL="0" indent="0">
              <a:buFont typeface="Arial" panose="020B0604020202020204" pitchFamily="34" charset="0"/>
              <a:buNone/>
            </a:pPr>
            <a:r>
              <a:rPr lang="en-IN" altLang="en-US"/>
              <a:t>      the density is high.</a:t>
            </a:r>
            <a:endParaRPr lang="en-IN" altLang="en-US"/>
          </a:p>
          <a:p>
            <a:pPr marL="285750" indent="-285750">
              <a:buFont typeface="Arial" panose="020B0604020202020204" pitchFamily="34" charset="0"/>
              <a:buChar char="•"/>
            </a:pPr>
            <a:endParaRPr lang="en-IN" altLang="en-US"/>
          </a:p>
          <a:p>
            <a:pPr marL="285750" indent="-285750">
              <a:buFont typeface="Arial" panose="020B0604020202020204" pitchFamily="34" charset="0"/>
              <a:buChar char="•"/>
            </a:pPr>
            <a:r>
              <a:rPr lang="en-IN" altLang="en-US"/>
              <a:t>Players rating is less greater than 800 and less</a:t>
            </a:r>
            <a:endParaRPr lang="en-IN" altLang="en-US"/>
          </a:p>
          <a:p>
            <a:pPr marL="0" indent="0">
              <a:buFont typeface="Arial" panose="020B0604020202020204" pitchFamily="34" charset="0"/>
              <a:buNone/>
            </a:pPr>
            <a:r>
              <a:rPr lang="en-IN" altLang="en-US"/>
              <a:t>      than 300.</a:t>
            </a:r>
            <a:endParaRPr lang="en-IN" altLang="en-US"/>
          </a:p>
          <a:p>
            <a:pPr marL="0" indent="0">
              <a:buFont typeface="Arial" panose="020B0604020202020204" pitchFamily="34" charset="0"/>
              <a:buNone/>
            </a:pPr>
            <a:endParaRPr lang="en-IN" altLang="en-US"/>
          </a:p>
          <a:p>
            <a:endParaRPr lang="en-IN" altLang="en-US"/>
          </a:p>
        </p:txBody>
      </p:sp>
      <p:pic>
        <p:nvPicPr>
          <p:cNvPr id="104" name="Picture 103"/>
          <p:cNvPicPr/>
          <p:nvPr/>
        </p:nvPicPr>
        <p:blipFill>
          <a:blip r:embed="rId1"/>
          <a:stretch>
            <a:fillRect/>
          </a:stretch>
        </p:blipFill>
        <p:spPr>
          <a:xfrm>
            <a:off x="47625" y="1705610"/>
            <a:ext cx="5529580" cy="425513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63270" y="116205"/>
            <a:ext cx="10500360" cy="1814830"/>
          </a:xfrm>
          <a:prstGeom prst="rect">
            <a:avLst/>
          </a:prstGeom>
          <a:noFill/>
        </p:spPr>
        <p:txBody>
          <a:bodyPr wrap="square" rtlCol="0">
            <a:spAutoFit/>
          </a:bodyPr>
          <a:p>
            <a:endParaRPr lang="en-IN" altLang="en-US" sz="2800" b="1">
              <a:sym typeface="+mn-ea"/>
            </a:endParaRPr>
          </a:p>
          <a:p>
            <a:r>
              <a:rPr lang="en-IN" altLang="en-US" sz="2800" b="1">
                <a:sym typeface="+mn-ea"/>
              </a:rPr>
              <a:t>To find the density of Rating in All three format_Rankings</a:t>
            </a:r>
            <a:endParaRPr lang="en-IN" altLang="en-US" sz="2800" b="1"/>
          </a:p>
          <a:p>
            <a:r>
              <a:rPr lang="en-IN" altLang="en-US" sz="2800" b="1">
                <a:sym typeface="+mn-ea"/>
              </a:rPr>
              <a:t>                        we are using Kdeplot.</a:t>
            </a:r>
            <a:endParaRPr lang="en-IN" altLang="en-US" sz="2800" b="1"/>
          </a:p>
          <a:p>
            <a:endParaRPr lang="en-US" sz="2800"/>
          </a:p>
        </p:txBody>
      </p:sp>
      <p:sp>
        <p:nvSpPr>
          <p:cNvPr id="6" name="Text Box 5"/>
          <p:cNvSpPr txBox="1"/>
          <p:nvPr/>
        </p:nvSpPr>
        <p:spPr>
          <a:xfrm>
            <a:off x="1896110" y="6014720"/>
            <a:ext cx="309880" cy="306705"/>
          </a:xfrm>
          <a:prstGeom prst="rect">
            <a:avLst/>
          </a:prstGeom>
          <a:noFill/>
        </p:spPr>
        <p:txBody>
          <a:bodyPr wrap="none" rtlCol="0">
            <a:spAutoFit/>
          </a:bodyPr>
          <a:p>
            <a:endParaRPr lang="en-US"/>
          </a:p>
        </p:txBody>
      </p:sp>
      <p:sp>
        <p:nvSpPr>
          <p:cNvPr id="7" name="Text Box 6"/>
          <p:cNvSpPr txBox="1"/>
          <p:nvPr/>
        </p:nvSpPr>
        <p:spPr>
          <a:xfrm>
            <a:off x="1632585" y="5842635"/>
            <a:ext cx="6110605" cy="398780"/>
          </a:xfrm>
          <a:prstGeom prst="rect">
            <a:avLst/>
          </a:prstGeom>
          <a:noFill/>
        </p:spPr>
        <p:txBody>
          <a:bodyPr wrap="none" rtlCol="0">
            <a:spAutoFit/>
          </a:bodyPr>
          <a:p>
            <a:r>
              <a:rPr lang="en-IN" altLang="en-US" sz="2000" b="1"/>
              <a:t>            </a:t>
            </a:r>
            <a:r>
              <a:rPr lang="en-IN" altLang="en-US" sz="2000" b="1" u="sng"/>
              <a:t>fig</a:t>
            </a:r>
            <a:r>
              <a:rPr lang="en-IN" altLang="en-US" sz="2000" b="1"/>
              <a:t>: Kdeplot in different formats of Cricket</a:t>
            </a:r>
            <a:r>
              <a:rPr lang="en-IN" altLang="en-US"/>
              <a:t>.</a:t>
            </a:r>
            <a:endParaRPr lang="en-IN" altLang="en-US"/>
          </a:p>
        </p:txBody>
      </p:sp>
      <p:pic>
        <p:nvPicPr>
          <p:cNvPr id="105" name="Picture 104"/>
          <p:cNvPicPr/>
          <p:nvPr/>
        </p:nvPicPr>
        <p:blipFill>
          <a:blip r:embed="rId1"/>
          <a:stretch>
            <a:fillRect/>
          </a:stretch>
        </p:blipFill>
        <p:spPr>
          <a:xfrm>
            <a:off x="306070" y="1636395"/>
            <a:ext cx="11488420" cy="413194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435735" y="1047750"/>
            <a:ext cx="6654800" cy="583565"/>
          </a:xfrm>
          <a:prstGeom prst="rect">
            <a:avLst/>
          </a:prstGeom>
          <a:noFill/>
        </p:spPr>
        <p:txBody>
          <a:bodyPr wrap="none" rtlCol="0">
            <a:spAutoFit/>
          </a:bodyPr>
          <a:p>
            <a:r>
              <a:rPr lang="en-IN" altLang="en-US"/>
              <a:t>                                       </a:t>
            </a:r>
            <a:r>
              <a:rPr lang="en-IN" altLang="en-US" sz="3200" b="1"/>
              <a:t>Objective of the Project</a:t>
            </a:r>
            <a:endParaRPr lang="en-IN" altLang="en-US" sz="3200" b="1"/>
          </a:p>
        </p:txBody>
      </p:sp>
      <p:sp>
        <p:nvSpPr>
          <p:cNvPr id="6" name="Text Box 5"/>
          <p:cNvSpPr txBox="1"/>
          <p:nvPr/>
        </p:nvSpPr>
        <p:spPr>
          <a:xfrm>
            <a:off x="479425" y="2132965"/>
            <a:ext cx="11452225" cy="2030095"/>
          </a:xfrm>
          <a:prstGeom prst="rect">
            <a:avLst/>
          </a:prstGeom>
          <a:noFill/>
        </p:spPr>
        <p:txBody>
          <a:bodyPr wrap="square" rtlCol="0">
            <a:spAutoFit/>
          </a:bodyPr>
          <a:p>
            <a:pPr marL="285750" indent="-285750">
              <a:buFont typeface="Arial" panose="020B0604020202020204" pitchFamily="34" charset="0"/>
              <a:buChar char="•"/>
            </a:pPr>
            <a:endParaRPr lang="en-IN" altLang="en-US" sz="1800"/>
          </a:p>
          <a:p>
            <a:pPr marL="285750" indent="-285750">
              <a:buFont typeface="Arial" panose="020B0604020202020204" pitchFamily="34" charset="0"/>
              <a:buChar char="•"/>
            </a:pPr>
            <a:endParaRPr lang="en-IN" altLang="en-US" sz="1800"/>
          </a:p>
          <a:p>
            <a:pPr marL="285750" indent="-285750">
              <a:buFont typeface="Arial" panose="020B0604020202020204" pitchFamily="34" charset="0"/>
              <a:buChar char="•"/>
            </a:pPr>
            <a:endParaRPr lang="en-IN" altLang="en-US" sz="1800"/>
          </a:p>
          <a:p>
            <a:pPr marL="285750" indent="-285750">
              <a:buFont typeface="Arial" panose="020B0604020202020204" pitchFamily="34" charset="0"/>
              <a:buChar char="•"/>
            </a:pPr>
            <a:r>
              <a:rPr lang="en-IN" altLang="en-US" sz="1800"/>
              <a:t>The aim of the Project is to analyze the Rankings and Ratings of Players in all three formats of cricket</a:t>
            </a:r>
            <a:endParaRPr lang="en-IN" altLang="en-US" sz="1800"/>
          </a:p>
          <a:p>
            <a:pPr marL="0" indent="0">
              <a:buFont typeface="Arial" panose="020B0604020202020204" pitchFamily="34" charset="0"/>
              <a:buNone/>
            </a:pPr>
            <a:r>
              <a:rPr lang="en-IN" altLang="en-US" sz="1800"/>
              <a:t>     ( T20,ODI and Test) in the year 2024.This helps us to predict the performance of the players based on rating.</a:t>
            </a:r>
            <a:endParaRPr lang="en-IN" altLang="en-US" sz="1800"/>
          </a:p>
          <a:p>
            <a:pPr marL="0" indent="0">
              <a:buFont typeface="Arial" panose="020B0604020202020204" pitchFamily="34" charset="0"/>
              <a:buNone/>
            </a:pPr>
            <a:endParaRPr lang="en-IN" altLang="en-US" sz="1800"/>
          </a:p>
          <a:p>
            <a:pPr marL="285750" indent="-285750">
              <a:buFont typeface="Arial" panose="020B0604020202020204" pitchFamily="34" charset="0"/>
              <a:buChar char="•"/>
            </a:pPr>
            <a:r>
              <a:rPr lang="en-IN" altLang="en-US" sz="1800"/>
              <a:t>Also to know which country players are more involved  in all three formats of cricket rankings.</a:t>
            </a:r>
            <a:endParaRPr lang="en-IN" altLang="en-US"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6205" y="466090"/>
            <a:ext cx="11969115" cy="953135"/>
          </a:xfrm>
          <a:prstGeom prst="rect">
            <a:avLst/>
          </a:prstGeom>
          <a:noFill/>
        </p:spPr>
        <p:txBody>
          <a:bodyPr wrap="square" rtlCol="0">
            <a:spAutoFit/>
          </a:bodyPr>
          <a:p>
            <a:r>
              <a:rPr lang="en-US" sz="2800" b="1"/>
              <a:t>To find the </a:t>
            </a:r>
            <a:r>
              <a:rPr lang="en-IN" altLang="en-US" sz="2800" b="1"/>
              <a:t>O</a:t>
            </a:r>
            <a:r>
              <a:rPr lang="en-US" sz="2800" b="1"/>
              <a:t>utliers and Statistical measures of Rating column in data </a:t>
            </a:r>
            <a:endParaRPr lang="en-US" sz="2800" b="1"/>
          </a:p>
          <a:p>
            <a:r>
              <a:rPr lang="en-US" sz="2800" b="1"/>
              <a:t> </a:t>
            </a:r>
            <a:r>
              <a:rPr lang="en-IN" altLang="en-US" sz="2800" b="1"/>
              <a:t>                                </a:t>
            </a:r>
            <a:r>
              <a:rPr lang="en-US" sz="2800" b="1"/>
              <a:t>we are using boxplot</a:t>
            </a:r>
            <a:r>
              <a:rPr lang="en-IN" altLang="en-US" sz="2800" b="1"/>
              <a:t>.</a:t>
            </a:r>
            <a:endParaRPr lang="en-IN" altLang="en-US" sz="2800" b="1"/>
          </a:p>
        </p:txBody>
      </p:sp>
      <p:sp>
        <p:nvSpPr>
          <p:cNvPr id="4" name="Text Box 3"/>
          <p:cNvSpPr txBox="1"/>
          <p:nvPr/>
        </p:nvSpPr>
        <p:spPr>
          <a:xfrm>
            <a:off x="6146165" y="1805305"/>
            <a:ext cx="5912485" cy="3753485"/>
          </a:xfrm>
          <a:prstGeom prst="rect">
            <a:avLst/>
          </a:prstGeom>
          <a:noFill/>
        </p:spPr>
        <p:txBody>
          <a:bodyPr wrap="square" rtlCol="0">
            <a:spAutoFit/>
          </a:bodyPr>
          <a:p>
            <a:r>
              <a:rPr lang="en-IN" altLang="en-US">
                <a:sym typeface="+mn-ea"/>
              </a:rPr>
              <a:t>From the boxplot we can infer the following</a:t>
            </a:r>
            <a:endParaRPr lang="en-IN" altLang="en-US"/>
          </a:p>
          <a:p>
            <a:endParaRPr lang="en-IN" altLang="en-US"/>
          </a:p>
          <a:p>
            <a:pPr marL="285750" indent="-285750">
              <a:buFont typeface="Arial" panose="020B0604020202020204" pitchFamily="34" charset="0"/>
              <a:buChar char="•"/>
            </a:pPr>
            <a:r>
              <a:rPr lang="en-US"/>
              <a:t>75% of players rating is above 4</a:t>
            </a:r>
            <a:r>
              <a:rPr lang="en-IN" altLang="en-US"/>
              <a:t>2</a:t>
            </a:r>
            <a:r>
              <a:rPr lang="en-US"/>
              <a:t>0 and in between 25-50%,</a:t>
            </a:r>
            <a:endParaRPr lang="en-US"/>
          </a:p>
          <a:p>
            <a:pPr marL="0" indent="0">
              <a:buFont typeface="Arial" panose="020B0604020202020204" pitchFamily="34" charset="0"/>
              <a:buNone/>
            </a:pPr>
            <a:r>
              <a:rPr lang="en-IN" altLang="en-US"/>
              <a:t>     </a:t>
            </a:r>
            <a:r>
              <a:rPr lang="en-US"/>
              <a:t>50% of players rating is above 520 and 25% of players rating is </a:t>
            </a:r>
            <a:r>
              <a:rPr lang="en-IN" altLang="en-US"/>
              <a:t>      </a:t>
            </a:r>
            <a:endParaRPr lang="en-IN" altLang="en-US"/>
          </a:p>
          <a:p>
            <a:pPr marL="0" indent="0">
              <a:buFont typeface="Arial" panose="020B0604020202020204" pitchFamily="34" charset="0"/>
              <a:buNone/>
            </a:pPr>
            <a:r>
              <a:rPr lang="en-IN" altLang="en-US"/>
              <a:t>     </a:t>
            </a:r>
            <a:r>
              <a:rPr lang="en-US"/>
              <a:t>above </a:t>
            </a:r>
            <a:r>
              <a:rPr lang="en-IN" altLang="en-US"/>
              <a:t>580</a:t>
            </a:r>
            <a:r>
              <a:rPr lang="en-US"/>
              <a:t>.</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There are more players with rating in between </a:t>
            </a:r>
            <a:r>
              <a:rPr lang="en-IN" altLang="en-US"/>
              <a:t>420</a:t>
            </a:r>
            <a:r>
              <a:rPr lang="en-US"/>
              <a:t> to </a:t>
            </a:r>
            <a:r>
              <a:rPr lang="en-IN" altLang="en-US"/>
              <a:t>500</a:t>
            </a:r>
            <a:r>
              <a:rPr lang="en-US"/>
              <a:t>.</a:t>
            </a:r>
            <a:endParaRPr lang="en-US"/>
          </a:p>
          <a:p>
            <a:pPr marL="0" indent="0">
              <a:buFont typeface="Arial" panose="020B0604020202020204" pitchFamily="34" charset="0"/>
              <a:buNone/>
            </a:pPr>
            <a:endParaRPr lang="en-US"/>
          </a:p>
          <a:p>
            <a:pPr marL="285750" indent="-285750">
              <a:buFont typeface="Arial" panose="020B0604020202020204" pitchFamily="34" charset="0"/>
              <a:buChar char="•"/>
            </a:pPr>
            <a:r>
              <a:rPr lang="en-US"/>
              <a:t>There </a:t>
            </a:r>
            <a:r>
              <a:rPr lang="en-IN" altLang="en-US"/>
              <a:t>is only 1</a:t>
            </a:r>
            <a:r>
              <a:rPr lang="en-US"/>
              <a:t> outlier in the Rating Series.</a:t>
            </a:r>
            <a:endParaRPr lang="en-US"/>
          </a:p>
          <a:p>
            <a:pPr marL="0" indent="0">
              <a:buFont typeface="Arial" panose="020B0604020202020204" pitchFamily="34" charset="0"/>
              <a:buNone/>
            </a:pPr>
            <a:endParaRPr lang="en-US"/>
          </a:p>
          <a:p>
            <a:pPr marL="285750" indent="-285750">
              <a:buFont typeface="Arial" panose="020B0604020202020204" pitchFamily="34" charset="0"/>
              <a:buChar char="•"/>
            </a:pPr>
            <a:r>
              <a:rPr lang="en-US"/>
              <a:t>Statistical Measures:</a:t>
            </a:r>
            <a:endParaRPr lang="en-US"/>
          </a:p>
          <a:p>
            <a:pPr marL="0" indent="0">
              <a:buFont typeface="Arial" panose="020B0604020202020204" pitchFamily="34" charset="0"/>
              <a:buNone/>
            </a:pPr>
            <a:r>
              <a:rPr lang="en-IN" altLang="en-US"/>
              <a:t>                 1.</a:t>
            </a:r>
            <a:r>
              <a:rPr lang="en-US"/>
              <a:t>Minimum(LB)</a:t>
            </a:r>
            <a:r>
              <a:rPr lang="en-IN" altLang="en-US"/>
              <a:t> </a:t>
            </a:r>
            <a:r>
              <a:rPr lang="en-US"/>
              <a:t>-18</a:t>
            </a:r>
            <a:r>
              <a:rPr lang="en-IN" altLang="en-US"/>
              <a:t>4</a:t>
            </a:r>
            <a:r>
              <a:rPr lang="en-US"/>
              <a:t>.</a:t>
            </a:r>
            <a:r>
              <a:rPr lang="en-IN" altLang="en-US"/>
              <a:t>375</a:t>
            </a:r>
            <a:endParaRPr lang="en-US"/>
          </a:p>
          <a:p>
            <a:pPr marL="0" indent="0">
              <a:buFont typeface="Arial" panose="020B0604020202020204" pitchFamily="34" charset="0"/>
              <a:buNone/>
            </a:pPr>
            <a:r>
              <a:rPr lang="en-IN" altLang="en-US"/>
              <a:t>                 2.</a:t>
            </a:r>
            <a:r>
              <a:rPr lang="en-US"/>
              <a:t>First Quartile(Q1)</a:t>
            </a:r>
            <a:r>
              <a:rPr lang="en-IN" altLang="en-US"/>
              <a:t> </a:t>
            </a:r>
            <a:r>
              <a:rPr lang="en-US"/>
              <a:t>-</a:t>
            </a:r>
            <a:r>
              <a:rPr lang="en-IN" altLang="en-US"/>
              <a:t> </a:t>
            </a:r>
            <a:r>
              <a:rPr lang="en-US"/>
              <a:t>4</a:t>
            </a:r>
            <a:r>
              <a:rPr lang="en-IN" altLang="en-US"/>
              <a:t>17.25</a:t>
            </a:r>
            <a:endParaRPr lang="en-US"/>
          </a:p>
          <a:p>
            <a:pPr marL="0" indent="0">
              <a:buFont typeface="Arial" panose="020B0604020202020204" pitchFamily="34" charset="0"/>
              <a:buNone/>
            </a:pPr>
            <a:r>
              <a:rPr lang="en-IN" altLang="en-US"/>
              <a:t>                 3.</a:t>
            </a:r>
            <a:r>
              <a:rPr lang="en-US"/>
              <a:t>Median(Second Quartile(Q2))</a:t>
            </a:r>
            <a:r>
              <a:rPr lang="en-IN" altLang="en-US"/>
              <a:t> </a:t>
            </a:r>
            <a:r>
              <a:rPr lang="en-US"/>
              <a:t>-</a:t>
            </a:r>
            <a:r>
              <a:rPr lang="en-IN" altLang="en-US"/>
              <a:t> 495.0</a:t>
            </a:r>
            <a:endParaRPr lang="en-US"/>
          </a:p>
          <a:p>
            <a:pPr marL="0" indent="0">
              <a:buFont typeface="Arial" panose="020B0604020202020204" pitchFamily="34" charset="0"/>
              <a:buNone/>
            </a:pPr>
            <a:r>
              <a:rPr lang="en-IN" altLang="en-US"/>
              <a:t>                 4.</a:t>
            </a:r>
            <a:r>
              <a:rPr lang="en-US"/>
              <a:t>Third Quartile(Q3)</a:t>
            </a:r>
            <a:r>
              <a:rPr lang="en-IN" altLang="en-US"/>
              <a:t> </a:t>
            </a:r>
            <a:r>
              <a:rPr lang="en-US"/>
              <a:t>-</a:t>
            </a:r>
            <a:r>
              <a:rPr lang="en-IN" altLang="en-US"/>
              <a:t> </a:t>
            </a:r>
            <a:r>
              <a:rPr lang="en-US"/>
              <a:t>5</a:t>
            </a:r>
            <a:r>
              <a:rPr lang="en-IN" altLang="en-US"/>
              <a:t>72.50</a:t>
            </a:r>
            <a:endParaRPr lang="en-US"/>
          </a:p>
          <a:p>
            <a:pPr marL="0" indent="0">
              <a:buFont typeface="Arial" panose="020B0604020202020204" pitchFamily="34" charset="0"/>
              <a:buNone/>
            </a:pPr>
            <a:r>
              <a:rPr lang="en-IN" altLang="en-US"/>
              <a:t>                 5.</a:t>
            </a:r>
            <a:r>
              <a:rPr lang="en-US"/>
              <a:t>Maximum(UP)</a:t>
            </a:r>
            <a:r>
              <a:rPr lang="en-IN" altLang="en-US"/>
              <a:t> </a:t>
            </a:r>
            <a:r>
              <a:rPr lang="en-US"/>
              <a:t>-</a:t>
            </a:r>
            <a:r>
              <a:rPr lang="en-IN" altLang="en-US"/>
              <a:t> </a:t>
            </a:r>
            <a:r>
              <a:rPr lang="en-US"/>
              <a:t>8</a:t>
            </a:r>
            <a:r>
              <a:rPr lang="en-IN" altLang="en-US"/>
              <a:t>05.375</a:t>
            </a:r>
            <a:endParaRPr lang="en-US"/>
          </a:p>
          <a:p>
            <a:pPr marL="0" indent="0">
              <a:buFont typeface="Arial" panose="020B0604020202020204" pitchFamily="34" charset="0"/>
              <a:buNone/>
            </a:pPr>
            <a:r>
              <a:rPr lang="en-IN" altLang="en-US"/>
              <a:t>                 6.</a:t>
            </a:r>
            <a:r>
              <a:rPr lang="en-US"/>
              <a:t>IQR(Q3-Q1)</a:t>
            </a:r>
            <a:r>
              <a:rPr lang="en-IN" altLang="en-US"/>
              <a:t> </a:t>
            </a:r>
            <a:r>
              <a:rPr lang="en-US"/>
              <a:t>-</a:t>
            </a:r>
            <a:r>
              <a:rPr lang="en-IN" altLang="en-US"/>
              <a:t> </a:t>
            </a:r>
            <a:r>
              <a:rPr lang="en-US"/>
              <a:t>1</a:t>
            </a:r>
            <a:r>
              <a:rPr lang="en-IN" altLang="en-US"/>
              <a:t>55.25</a:t>
            </a:r>
            <a:endParaRPr lang="en-IN" altLang="en-US"/>
          </a:p>
        </p:txBody>
      </p:sp>
      <p:sp>
        <p:nvSpPr>
          <p:cNvPr id="5" name="Text Box 4"/>
          <p:cNvSpPr txBox="1"/>
          <p:nvPr/>
        </p:nvSpPr>
        <p:spPr>
          <a:xfrm>
            <a:off x="1612265" y="5989955"/>
            <a:ext cx="2187575" cy="398780"/>
          </a:xfrm>
          <a:prstGeom prst="rect">
            <a:avLst/>
          </a:prstGeom>
          <a:noFill/>
        </p:spPr>
        <p:txBody>
          <a:bodyPr wrap="square" rtlCol="0">
            <a:spAutoFit/>
          </a:bodyPr>
          <a:p>
            <a:r>
              <a:rPr lang="en-IN" altLang="en-US" sz="2000" b="1"/>
              <a:t>    </a:t>
            </a:r>
            <a:r>
              <a:rPr lang="en-IN" altLang="en-US" sz="2000" b="1" u="sng"/>
              <a:t>fig</a:t>
            </a:r>
            <a:r>
              <a:rPr lang="en-IN" altLang="en-US" sz="2000" b="1"/>
              <a:t>: Boxplot</a:t>
            </a:r>
            <a:endParaRPr lang="en-IN" altLang="en-US" sz="2000" b="1"/>
          </a:p>
        </p:txBody>
      </p:sp>
      <p:pic>
        <p:nvPicPr>
          <p:cNvPr id="107" name="Picture 106"/>
          <p:cNvPicPr/>
          <p:nvPr/>
        </p:nvPicPr>
        <p:blipFill>
          <a:blip r:embed="rId1"/>
          <a:stretch>
            <a:fillRect/>
          </a:stretch>
        </p:blipFill>
        <p:spPr>
          <a:xfrm>
            <a:off x="392430" y="1484630"/>
            <a:ext cx="4806315" cy="455676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40665" y="404495"/>
            <a:ext cx="23860760" cy="953135"/>
          </a:xfrm>
          <a:prstGeom prst="rect">
            <a:avLst/>
          </a:prstGeom>
          <a:noFill/>
        </p:spPr>
        <p:txBody>
          <a:bodyPr wrap="square" rtlCol="0">
            <a:spAutoFit/>
          </a:bodyPr>
          <a:p>
            <a:r>
              <a:rPr lang="en-IN" altLang="en-US" sz="2800" b="1"/>
              <a:t>   </a:t>
            </a:r>
            <a:r>
              <a:rPr lang="en-US" sz="2800" b="1"/>
              <a:t>To find the how many Players are LH,RH batsmans a</a:t>
            </a:r>
            <a:r>
              <a:rPr lang="en-IN" altLang="en-US" sz="2800" b="1"/>
              <a:t>nd</a:t>
            </a:r>
            <a:r>
              <a:rPr lang="en-US" sz="2800" b="1"/>
              <a:t> LA,RA bowlers</a:t>
            </a:r>
            <a:endParaRPr lang="en-US" sz="2800" b="1"/>
          </a:p>
          <a:p>
            <a:r>
              <a:rPr lang="en-US" sz="2800" b="1"/>
              <a:t> </a:t>
            </a:r>
            <a:r>
              <a:rPr lang="en-IN" altLang="en-US" sz="2800" b="1"/>
              <a:t>                   </a:t>
            </a:r>
            <a:r>
              <a:rPr lang="en-US" sz="2800" b="1"/>
              <a:t> in All three formats we are using </a:t>
            </a:r>
            <a:r>
              <a:rPr lang="en-IN" altLang="en-US" sz="2800" b="1"/>
              <a:t>Piechart</a:t>
            </a:r>
            <a:r>
              <a:rPr lang="en-US"/>
              <a:t>.</a:t>
            </a:r>
            <a:endParaRPr lang="en-US"/>
          </a:p>
        </p:txBody>
      </p:sp>
      <p:sp>
        <p:nvSpPr>
          <p:cNvPr id="5" name="Text Box 4"/>
          <p:cNvSpPr txBox="1"/>
          <p:nvPr/>
        </p:nvSpPr>
        <p:spPr>
          <a:xfrm>
            <a:off x="647065" y="5913120"/>
            <a:ext cx="9191625" cy="645160"/>
          </a:xfrm>
          <a:prstGeom prst="rect">
            <a:avLst/>
          </a:prstGeom>
          <a:noFill/>
        </p:spPr>
        <p:txBody>
          <a:bodyPr wrap="square" rtlCol="0">
            <a:spAutoFit/>
          </a:bodyPr>
          <a:p>
            <a:r>
              <a:rPr lang="en-IN" altLang="en-US" sz="1800" b="1"/>
              <a:t>                       </a:t>
            </a:r>
            <a:r>
              <a:rPr lang="en-IN" altLang="en-US" sz="1800" b="1" u="sng"/>
              <a:t>fig</a:t>
            </a:r>
            <a:r>
              <a:rPr lang="en-IN" altLang="en-US" sz="1800" b="1"/>
              <a:t>: Piechart for LH,RH Batsmans and LA,RA Bowlers</a:t>
            </a:r>
            <a:endParaRPr lang="en-IN" altLang="en-US" sz="1800" b="1"/>
          </a:p>
          <a:p>
            <a:r>
              <a:rPr lang="en-IN" altLang="en-US" sz="1800" b="1"/>
              <a:t>                                                   in different formats of Cricket</a:t>
            </a:r>
            <a:endParaRPr lang="en-IN" altLang="en-US" sz="1800" b="1"/>
          </a:p>
        </p:txBody>
      </p:sp>
      <p:pic>
        <p:nvPicPr>
          <p:cNvPr id="106" name="Picture 105"/>
          <p:cNvPicPr/>
          <p:nvPr/>
        </p:nvPicPr>
        <p:blipFill>
          <a:blip r:embed="rId1"/>
          <a:stretch>
            <a:fillRect/>
          </a:stretch>
        </p:blipFill>
        <p:spPr>
          <a:xfrm>
            <a:off x="1101725" y="1494155"/>
            <a:ext cx="9582150" cy="428498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84150" y="445770"/>
            <a:ext cx="11060430" cy="953135"/>
          </a:xfrm>
          <a:prstGeom prst="rect">
            <a:avLst/>
          </a:prstGeom>
          <a:noFill/>
        </p:spPr>
        <p:txBody>
          <a:bodyPr wrap="square" rtlCol="0">
            <a:spAutoFit/>
          </a:bodyPr>
          <a:p>
            <a:r>
              <a:rPr lang="en-IN" altLang="en-US" sz="2800" b="1"/>
              <a:t>         </a:t>
            </a:r>
            <a:r>
              <a:rPr lang="en-US" sz="2800" b="1"/>
              <a:t>To find which Team players are more in </a:t>
            </a:r>
            <a:r>
              <a:rPr lang="en-IN" altLang="en-US" sz="2800" b="1"/>
              <a:t>T20 Rankings</a:t>
            </a:r>
            <a:r>
              <a:rPr lang="en-US" sz="2800" b="1"/>
              <a:t> </a:t>
            </a:r>
            <a:endParaRPr lang="en-US" sz="2800" b="1"/>
          </a:p>
          <a:p>
            <a:r>
              <a:rPr lang="en-US" sz="2800" b="1"/>
              <a:t> </a:t>
            </a:r>
            <a:r>
              <a:rPr lang="en-IN" altLang="en-US" sz="2800" b="1"/>
              <a:t>                                     </a:t>
            </a:r>
            <a:r>
              <a:rPr lang="en-US" sz="2800" b="1"/>
              <a:t>we are using </a:t>
            </a:r>
            <a:r>
              <a:rPr lang="en-IN" altLang="en-US" sz="2800" b="1"/>
              <a:t>Countplot</a:t>
            </a:r>
            <a:endParaRPr lang="en-IN" altLang="en-US" sz="2800" b="1"/>
          </a:p>
        </p:txBody>
      </p:sp>
      <p:sp>
        <p:nvSpPr>
          <p:cNvPr id="7" name="Text Box 6"/>
          <p:cNvSpPr txBox="1"/>
          <p:nvPr/>
        </p:nvSpPr>
        <p:spPr>
          <a:xfrm>
            <a:off x="6132830" y="1734820"/>
            <a:ext cx="6166485" cy="2698750"/>
          </a:xfrm>
          <a:prstGeom prst="rect">
            <a:avLst/>
          </a:prstGeom>
          <a:noFill/>
        </p:spPr>
        <p:txBody>
          <a:bodyPr wrap="square" rtlCol="0">
            <a:noAutofit/>
          </a:bodyPr>
          <a:p>
            <a:r>
              <a:rPr lang="en-IN" altLang="en-US">
                <a:sym typeface="+mn-ea"/>
              </a:rPr>
              <a:t>From the Countplot we can infer the following</a:t>
            </a:r>
            <a:endParaRPr lang="en-IN" altLang="en-US"/>
          </a:p>
          <a:p>
            <a:endParaRPr lang="en-US"/>
          </a:p>
          <a:p>
            <a:pPr marL="285750" indent="-285750">
              <a:buFont typeface="Arial" panose="020B0604020202020204" pitchFamily="34" charset="0"/>
              <a:buChar char="•"/>
            </a:pPr>
            <a:r>
              <a:rPr lang="en-US"/>
              <a:t>In all three format Rankings more number of players </a:t>
            </a:r>
            <a:endParaRPr lang="en-US"/>
          </a:p>
          <a:p>
            <a:pPr marL="0" indent="0">
              <a:buFont typeface="Arial" panose="020B0604020202020204" pitchFamily="34" charset="0"/>
              <a:buNone/>
            </a:pPr>
            <a:r>
              <a:rPr lang="en-IN" altLang="en-US"/>
              <a:t>      </a:t>
            </a:r>
            <a:r>
              <a:rPr lang="en-US"/>
              <a:t>belongs to India compared to other teams.</a:t>
            </a:r>
            <a:endParaRPr lang="en-US"/>
          </a:p>
          <a:p>
            <a:pPr marL="0" indent="0">
              <a:buFont typeface="Arial" panose="020B0604020202020204" pitchFamily="34" charset="0"/>
              <a:buNone/>
            </a:pPr>
            <a:endParaRPr lang="en-US"/>
          </a:p>
          <a:p>
            <a:pPr marL="285750" indent="-285750">
              <a:buFont typeface="Arial" panose="020B0604020202020204" pitchFamily="34" charset="0"/>
              <a:buChar char="•"/>
            </a:pPr>
            <a:r>
              <a:rPr lang="en-US"/>
              <a:t>Less number of players belongs to </a:t>
            </a:r>
            <a:r>
              <a:rPr lang="en-IN" altLang="en-US"/>
              <a:t>Canada</a:t>
            </a:r>
            <a:r>
              <a:rPr lang="en-US"/>
              <a:t>, </a:t>
            </a:r>
            <a:r>
              <a:rPr lang="en-IN" altLang="en-US"/>
              <a:t>Qatar</a:t>
            </a:r>
            <a:endParaRPr lang="en-US"/>
          </a:p>
          <a:p>
            <a:pPr marL="0" indent="0">
              <a:buFont typeface="Arial" panose="020B0604020202020204" pitchFamily="34" charset="0"/>
              <a:buNone/>
            </a:pPr>
            <a:r>
              <a:rPr lang="en-IN" altLang="en-US"/>
              <a:t>      and Guinea.</a:t>
            </a:r>
            <a:endParaRPr lang="en-IN" altLang="en-US"/>
          </a:p>
        </p:txBody>
      </p:sp>
      <p:sp>
        <p:nvSpPr>
          <p:cNvPr id="8" name="Text Box 7"/>
          <p:cNvSpPr txBox="1"/>
          <p:nvPr/>
        </p:nvSpPr>
        <p:spPr>
          <a:xfrm>
            <a:off x="380365" y="6263640"/>
            <a:ext cx="8347075" cy="398780"/>
          </a:xfrm>
          <a:prstGeom prst="rect">
            <a:avLst/>
          </a:prstGeom>
          <a:noFill/>
        </p:spPr>
        <p:txBody>
          <a:bodyPr wrap="square" rtlCol="0">
            <a:spAutoFit/>
          </a:bodyPr>
          <a:p>
            <a:r>
              <a:rPr lang="en-IN" altLang="en-US" sz="2000" b="1" u="sng"/>
              <a:t>fig</a:t>
            </a:r>
            <a:r>
              <a:rPr lang="en-IN" altLang="en-US" sz="2000" b="1"/>
              <a:t>: Countplot for different teams in T20 Rankings</a:t>
            </a:r>
            <a:r>
              <a:rPr lang="en-IN" altLang="en-US" sz="1600" b="1"/>
              <a:t>.</a:t>
            </a:r>
            <a:endParaRPr lang="en-IN" altLang="en-US" sz="1600" b="1"/>
          </a:p>
        </p:txBody>
      </p:sp>
      <p:pic>
        <p:nvPicPr>
          <p:cNvPr id="108" name="Picture 107"/>
          <p:cNvPicPr/>
          <p:nvPr/>
        </p:nvPicPr>
        <p:blipFill>
          <a:blip r:embed="rId1"/>
          <a:stretch>
            <a:fillRect/>
          </a:stretch>
        </p:blipFill>
        <p:spPr>
          <a:xfrm>
            <a:off x="119380" y="1593850"/>
            <a:ext cx="5764530" cy="439737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87350" y="355600"/>
            <a:ext cx="11436985" cy="1076960"/>
          </a:xfrm>
          <a:prstGeom prst="rect">
            <a:avLst/>
          </a:prstGeom>
          <a:noFill/>
        </p:spPr>
        <p:txBody>
          <a:bodyPr wrap="square" rtlCol="0">
            <a:noAutofit/>
          </a:bodyPr>
          <a:p>
            <a:r>
              <a:rPr lang="en-IN" altLang="en-US" sz="2800" b="1">
                <a:sym typeface="+mn-ea"/>
              </a:rPr>
              <a:t>         </a:t>
            </a:r>
            <a:r>
              <a:rPr lang="en-US" sz="2800" b="1">
                <a:sym typeface="+mn-ea"/>
              </a:rPr>
              <a:t>To find which Team players are more in </a:t>
            </a:r>
            <a:r>
              <a:rPr lang="en-IN" altLang="en-US" sz="2800" b="1">
                <a:sym typeface="+mn-ea"/>
              </a:rPr>
              <a:t>All Three formats</a:t>
            </a:r>
            <a:r>
              <a:rPr lang="en-US" sz="2800" b="1">
                <a:sym typeface="+mn-ea"/>
              </a:rPr>
              <a:t> </a:t>
            </a:r>
            <a:endParaRPr lang="en-US" sz="2800" b="1"/>
          </a:p>
          <a:p>
            <a:r>
              <a:rPr lang="en-US" sz="2800" b="1">
                <a:sym typeface="+mn-ea"/>
              </a:rPr>
              <a:t> </a:t>
            </a:r>
            <a:r>
              <a:rPr lang="en-IN" altLang="en-US" sz="2800" b="1">
                <a:sym typeface="+mn-ea"/>
              </a:rPr>
              <a:t>                                     </a:t>
            </a:r>
            <a:r>
              <a:rPr lang="en-US" sz="2800" b="1">
                <a:sym typeface="+mn-ea"/>
              </a:rPr>
              <a:t>we are using </a:t>
            </a:r>
            <a:r>
              <a:rPr lang="en-IN" altLang="en-US" sz="2800" b="1">
                <a:sym typeface="+mn-ea"/>
              </a:rPr>
              <a:t>Countplot</a:t>
            </a:r>
            <a:endParaRPr lang="en-IN" altLang="en-US" sz="2800" b="1"/>
          </a:p>
          <a:p>
            <a:endParaRPr lang="en-US" sz="2800"/>
          </a:p>
        </p:txBody>
      </p:sp>
      <p:pic>
        <p:nvPicPr>
          <p:cNvPr id="109" name="Picture 108"/>
          <p:cNvPicPr/>
          <p:nvPr/>
        </p:nvPicPr>
        <p:blipFill>
          <a:blip r:embed="rId1"/>
          <a:stretch>
            <a:fillRect/>
          </a:stretch>
        </p:blipFill>
        <p:spPr>
          <a:xfrm>
            <a:off x="661670" y="1513840"/>
            <a:ext cx="10413365" cy="4107815"/>
          </a:xfrm>
          <a:prstGeom prst="rect">
            <a:avLst/>
          </a:prstGeom>
          <a:noFill/>
          <a:ln w="9525">
            <a:noFill/>
          </a:ln>
        </p:spPr>
      </p:pic>
      <p:sp>
        <p:nvSpPr>
          <p:cNvPr id="3" name="Text Box 2"/>
          <p:cNvSpPr txBox="1"/>
          <p:nvPr/>
        </p:nvSpPr>
        <p:spPr>
          <a:xfrm>
            <a:off x="839470" y="5845810"/>
            <a:ext cx="7769860" cy="755015"/>
          </a:xfrm>
          <a:prstGeom prst="rect">
            <a:avLst/>
          </a:prstGeom>
          <a:noFill/>
        </p:spPr>
        <p:txBody>
          <a:bodyPr wrap="square" rtlCol="0">
            <a:noAutofit/>
          </a:bodyPr>
          <a:p>
            <a:r>
              <a:rPr lang="en-IN" altLang="en-US" sz="2000" b="1" u="sng">
                <a:sym typeface="+mn-ea"/>
              </a:rPr>
              <a:t>fig</a:t>
            </a:r>
            <a:r>
              <a:rPr lang="en-IN" altLang="en-US" sz="2000" b="1">
                <a:sym typeface="+mn-ea"/>
              </a:rPr>
              <a:t>: Countplot for different teams in All three formats of Cricket.</a:t>
            </a:r>
            <a:endParaRPr lang="en-IN" altLang="en-US" sz="2000" b="1"/>
          </a:p>
          <a:p>
            <a:endParaRPr lang="en-US" sz="2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79425" y="404495"/>
            <a:ext cx="11457940" cy="953135"/>
          </a:xfrm>
          <a:prstGeom prst="rect">
            <a:avLst/>
          </a:prstGeom>
          <a:noFill/>
        </p:spPr>
        <p:txBody>
          <a:bodyPr wrap="square" rtlCol="0">
            <a:spAutoFit/>
          </a:bodyPr>
          <a:p>
            <a:r>
              <a:rPr lang="en-US" sz="2800" b="1"/>
              <a:t>To know the relationship how </a:t>
            </a:r>
            <a:r>
              <a:rPr lang="en-IN" altLang="en-US" sz="2800" b="1"/>
              <a:t>R</a:t>
            </a:r>
            <a:r>
              <a:rPr lang="en-US" sz="2800" b="1"/>
              <a:t>ank and </a:t>
            </a:r>
            <a:r>
              <a:rPr lang="en-IN" altLang="en-US" sz="2800" b="1"/>
              <a:t>R</a:t>
            </a:r>
            <a:r>
              <a:rPr lang="en-US" sz="2800" b="1"/>
              <a:t>ating are related in </a:t>
            </a:r>
            <a:endParaRPr lang="en-US" sz="2800" b="1"/>
          </a:p>
          <a:p>
            <a:r>
              <a:rPr lang="en-US" sz="2800" b="1"/>
              <a:t> </a:t>
            </a:r>
            <a:r>
              <a:rPr lang="en-IN" altLang="en-US" sz="2800" b="1"/>
              <a:t>                T20 Rankings</a:t>
            </a:r>
            <a:r>
              <a:rPr lang="en-US" sz="2800" b="1"/>
              <a:t> we are using </a:t>
            </a:r>
            <a:r>
              <a:rPr lang="en-IN" altLang="en-US" sz="2800" b="1"/>
              <a:t>S</a:t>
            </a:r>
            <a:r>
              <a:rPr lang="en-US" sz="2800" b="1"/>
              <a:t>catterplot</a:t>
            </a:r>
            <a:r>
              <a:rPr lang="en-US"/>
              <a:t>.</a:t>
            </a:r>
            <a:r>
              <a:rPr lang="en-IN" altLang="en-US"/>
              <a:t>.</a:t>
            </a:r>
            <a:endParaRPr lang="en-IN" altLang="en-US"/>
          </a:p>
        </p:txBody>
      </p:sp>
      <p:sp>
        <p:nvSpPr>
          <p:cNvPr id="5" name="Text Box 4"/>
          <p:cNvSpPr txBox="1"/>
          <p:nvPr/>
        </p:nvSpPr>
        <p:spPr>
          <a:xfrm>
            <a:off x="5806440" y="2125345"/>
            <a:ext cx="8456295" cy="2676525"/>
          </a:xfrm>
          <a:prstGeom prst="rect">
            <a:avLst/>
          </a:prstGeom>
          <a:noFill/>
        </p:spPr>
        <p:txBody>
          <a:bodyPr wrap="square" rtlCol="0">
            <a:spAutoFit/>
          </a:bodyPr>
          <a:p>
            <a:r>
              <a:rPr lang="en-IN" altLang="en-US">
                <a:sym typeface="+mn-ea"/>
              </a:rPr>
              <a:t>From the barplot we can infer the following</a:t>
            </a:r>
            <a:endParaRPr lang="en-IN" altLang="en-US"/>
          </a:p>
          <a:p>
            <a:endParaRPr lang="en-IN" altLang="en-US"/>
          </a:p>
          <a:p>
            <a:r>
              <a:rPr lang="en-IN" altLang="en-US">
                <a:sym typeface="+mn-ea"/>
              </a:rPr>
              <a:t>Shows the correlation between rank and rating </a:t>
            </a:r>
            <a:endParaRPr lang="en-IN" altLang="en-US"/>
          </a:p>
          <a:p>
            <a:r>
              <a:rPr lang="en-IN" altLang="en-US">
                <a:sym typeface="+mn-ea"/>
              </a:rPr>
              <a:t>in T20 Rankings</a:t>
            </a:r>
            <a:endParaRPr lang="en-IN" altLang="en-US">
              <a:sym typeface="+mn-ea"/>
            </a:endParaRPr>
          </a:p>
          <a:p>
            <a:endParaRPr lang="en-US"/>
          </a:p>
          <a:p>
            <a:pPr marL="285750" indent="-285750">
              <a:buFont typeface="Arial" panose="020B0604020202020204" pitchFamily="34" charset="0"/>
              <a:buChar char="•"/>
            </a:pPr>
            <a:r>
              <a:rPr lang="en-US"/>
              <a:t>As the rank increases the rating is decreasing.So,they are negetively </a:t>
            </a:r>
            <a:endParaRPr lang="en-US"/>
          </a:p>
          <a:p>
            <a:pPr marL="0" indent="0">
              <a:buFont typeface="Arial" panose="020B0604020202020204" pitchFamily="34" charset="0"/>
              <a:buNone/>
            </a:pPr>
            <a:r>
              <a:rPr lang="en-IN" altLang="en-US"/>
              <a:t>      </a:t>
            </a:r>
            <a:r>
              <a:rPr lang="en-US"/>
              <a:t>correlated.</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Finally we can say that the players with below 20 ranks has mor</a:t>
            </a:r>
            <a:r>
              <a:rPr lang="en-IN" altLang="en-US"/>
              <a:t>e</a:t>
            </a:r>
            <a:r>
              <a:rPr lang="en-US"/>
              <a:t> ratings </a:t>
            </a:r>
            <a:endParaRPr lang="en-US"/>
          </a:p>
          <a:p>
            <a:pPr marL="0" indent="0">
              <a:buFont typeface="Arial" panose="020B0604020202020204" pitchFamily="34" charset="0"/>
              <a:buNone/>
            </a:pPr>
            <a:r>
              <a:rPr lang="en-IN" altLang="en-US"/>
              <a:t>      </a:t>
            </a:r>
            <a:r>
              <a:rPr lang="en-US"/>
              <a:t>compared to above 60.</a:t>
            </a:r>
            <a:endParaRPr lang="en-US"/>
          </a:p>
          <a:p>
            <a:pPr marL="0" indent="0">
              <a:buFont typeface="Arial" panose="020B0604020202020204" pitchFamily="34" charset="0"/>
              <a:buNone/>
            </a:pPr>
            <a:endParaRPr lang="en-US"/>
          </a:p>
          <a:p>
            <a:pPr marL="285750" indent="-285750">
              <a:buFont typeface="Arial" panose="020B0604020202020204" pitchFamily="34" charset="0"/>
              <a:buChar char="•"/>
            </a:pPr>
            <a:r>
              <a:rPr lang="en-IN" altLang="en-US"/>
              <a:t>RH Style Batsmans are more compared to LH Style Batsmans.</a:t>
            </a:r>
            <a:endParaRPr lang="en-IN" altLang="en-US"/>
          </a:p>
        </p:txBody>
      </p:sp>
      <p:sp>
        <p:nvSpPr>
          <p:cNvPr id="6" name="Text Box 5"/>
          <p:cNvSpPr txBox="1"/>
          <p:nvPr/>
        </p:nvSpPr>
        <p:spPr>
          <a:xfrm>
            <a:off x="1878330" y="6104255"/>
            <a:ext cx="2291715" cy="398780"/>
          </a:xfrm>
          <a:prstGeom prst="rect">
            <a:avLst/>
          </a:prstGeom>
          <a:noFill/>
        </p:spPr>
        <p:txBody>
          <a:bodyPr wrap="square" rtlCol="0">
            <a:spAutoFit/>
          </a:bodyPr>
          <a:p>
            <a:r>
              <a:rPr lang="en-IN" altLang="en-US" sz="2000" b="1" u="sng"/>
              <a:t> fig</a:t>
            </a:r>
            <a:r>
              <a:rPr lang="en-IN" altLang="en-US" sz="2000" b="1"/>
              <a:t>: Scatterplot</a:t>
            </a:r>
            <a:r>
              <a:rPr lang="en-IN" altLang="en-US" b="1"/>
              <a:t> </a:t>
            </a:r>
            <a:endParaRPr lang="en-IN" altLang="en-US" b="1"/>
          </a:p>
        </p:txBody>
      </p:sp>
      <p:pic>
        <p:nvPicPr>
          <p:cNvPr id="110" name="Picture 109"/>
          <p:cNvPicPr/>
          <p:nvPr/>
        </p:nvPicPr>
        <p:blipFill>
          <a:blip r:embed="rId1"/>
          <a:stretch>
            <a:fillRect/>
          </a:stretch>
        </p:blipFill>
        <p:spPr>
          <a:xfrm>
            <a:off x="263525" y="1700530"/>
            <a:ext cx="5351145" cy="405574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99135" y="487045"/>
            <a:ext cx="11033760" cy="1383665"/>
          </a:xfrm>
          <a:prstGeom prst="rect">
            <a:avLst/>
          </a:prstGeom>
          <a:noFill/>
        </p:spPr>
        <p:txBody>
          <a:bodyPr wrap="square" rtlCol="0">
            <a:spAutoFit/>
          </a:bodyPr>
          <a:p>
            <a:r>
              <a:rPr lang="en-US" sz="2800" b="1">
                <a:sym typeface="+mn-ea"/>
              </a:rPr>
              <a:t>To know the </a:t>
            </a:r>
            <a:r>
              <a:rPr lang="en-IN" altLang="en-US" sz="2800" b="1">
                <a:sym typeface="+mn-ea"/>
              </a:rPr>
              <a:t>R</a:t>
            </a:r>
            <a:r>
              <a:rPr lang="en-US" sz="2800" b="1">
                <a:sym typeface="+mn-ea"/>
              </a:rPr>
              <a:t>elationship how </a:t>
            </a:r>
            <a:r>
              <a:rPr lang="en-IN" altLang="en-US" sz="2800" b="1">
                <a:sym typeface="+mn-ea"/>
              </a:rPr>
              <a:t>R</a:t>
            </a:r>
            <a:r>
              <a:rPr lang="en-US" sz="2800" b="1">
                <a:sym typeface="+mn-ea"/>
              </a:rPr>
              <a:t>ank and </a:t>
            </a:r>
            <a:r>
              <a:rPr lang="en-IN" altLang="en-US" sz="2800" b="1">
                <a:sym typeface="+mn-ea"/>
              </a:rPr>
              <a:t>R</a:t>
            </a:r>
            <a:r>
              <a:rPr lang="en-US" sz="2800" b="1">
                <a:sym typeface="+mn-ea"/>
              </a:rPr>
              <a:t>ating</a:t>
            </a:r>
            <a:r>
              <a:rPr lang="en-IN" altLang="en-US" sz="2800" b="1">
                <a:sym typeface="+mn-ea"/>
              </a:rPr>
              <a:t>s</a:t>
            </a:r>
            <a:r>
              <a:rPr lang="en-US" sz="2800" b="1">
                <a:sym typeface="+mn-ea"/>
              </a:rPr>
              <a:t> are related in </a:t>
            </a:r>
            <a:endParaRPr lang="en-US" sz="2800" b="1"/>
          </a:p>
          <a:p>
            <a:r>
              <a:rPr lang="en-US" sz="2800" b="1">
                <a:sym typeface="+mn-ea"/>
              </a:rPr>
              <a:t> </a:t>
            </a:r>
            <a:r>
              <a:rPr lang="en-IN" altLang="en-US" sz="2800" b="1">
                <a:sym typeface="+mn-ea"/>
              </a:rPr>
              <a:t>                A</a:t>
            </a:r>
            <a:r>
              <a:rPr lang="en-US" sz="2800" b="1">
                <a:sym typeface="+mn-ea"/>
              </a:rPr>
              <a:t>ll three formats we are using </a:t>
            </a:r>
            <a:r>
              <a:rPr lang="en-IN" altLang="en-US" sz="2800" b="1">
                <a:sym typeface="+mn-ea"/>
              </a:rPr>
              <a:t>S</a:t>
            </a:r>
            <a:r>
              <a:rPr lang="en-US" sz="2800" b="1">
                <a:sym typeface="+mn-ea"/>
              </a:rPr>
              <a:t>catterplot</a:t>
            </a:r>
            <a:r>
              <a:rPr lang="en-US" sz="2800">
                <a:sym typeface="+mn-ea"/>
              </a:rPr>
              <a:t>.</a:t>
            </a:r>
            <a:r>
              <a:rPr lang="en-IN" altLang="en-US" sz="2800">
                <a:sym typeface="+mn-ea"/>
              </a:rPr>
              <a:t>.</a:t>
            </a:r>
            <a:endParaRPr lang="en-IN" altLang="en-US" sz="2800"/>
          </a:p>
          <a:p>
            <a:endParaRPr lang="en-US" sz="2800"/>
          </a:p>
        </p:txBody>
      </p:sp>
      <p:sp>
        <p:nvSpPr>
          <p:cNvPr id="5" name="Text Box 4"/>
          <p:cNvSpPr txBox="1"/>
          <p:nvPr/>
        </p:nvSpPr>
        <p:spPr>
          <a:xfrm>
            <a:off x="622935" y="6236970"/>
            <a:ext cx="7778115" cy="398780"/>
          </a:xfrm>
          <a:prstGeom prst="rect">
            <a:avLst/>
          </a:prstGeom>
          <a:noFill/>
        </p:spPr>
        <p:txBody>
          <a:bodyPr wrap="square" rtlCol="0">
            <a:spAutoFit/>
          </a:bodyPr>
          <a:p>
            <a:r>
              <a:rPr lang="en-IN" altLang="en-US" sz="2000" b="1"/>
              <a:t>            </a:t>
            </a:r>
            <a:r>
              <a:rPr lang="en-IN" altLang="en-US" sz="2000" b="1">
                <a:sym typeface="+mn-ea"/>
              </a:rPr>
              <a:t> </a:t>
            </a:r>
            <a:r>
              <a:rPr lang="en-IN" altLang="en-US" sz="2000" b="1"/>
              <a:t>      </a:t>
            </a:r>
            <a:r>
              <a:rPr lang="en-IN" altLang="en-US" sz="2000" b="1" u="sng"/>
              <a:t>fig</a:t>
            </a:r>
            <a:r>
              <a:rPr lang="en-IN" altLang="en-US" sz="2000" b="1"/>
              <a:t>: Scatterplot in different formats of Cricket </a:t>
            </a:r>
            <a:r>
              <a:rPr lang="en-IN" altLang="en-US" sz="2000"/>
              <a:t>.</a:t>
            </a:r>
            <a:r>
              <a:rPr lang="en-IN" altLang="en-US"/>
              <a:t> </a:t>
            </a:r>
            <a:endParaRPr lang="en-IN" altLang="en-US"/>
          </a:p>
        </p:txBody>
      </p:sp>
      <p:pic>
        <p:nvPicPr>
          <p:cNvPr id="100" name="Picture 99"/>
          <p:cNvPicPr/>
          <p:nvPr/>
        </p:nvPicPr>
        <p:blipFill>
          <a:blip r:embed="rId1"/>
          <a:stretch>
            <a:fillRect/>
          </a:stretch>
        </p:blipFill>
        <p:spPr>
          <a:xfrm>
            <a:off x="551180" y="1628775"/>
            <a:ext cx="10895330" cy="4523740"/>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3570" y="280670"/>
            <a:ext cx="11191240" cy="953135"/>
          </a:xfrm>
          <a:prstGeom prst="rect">
            <a:avLst/>
          </a:prstGeom>
          <a:noFill/>
        </p:spPr>
        <p:txBody>
          <a:bodyPr wrap="square" rtlCol="0">
            <a:spAutoFit/>
          </a:bodyPr>
          <a:p>
            <a:r>
              <a:rPr lang="en-IN" altLang="en-US" sz="2800" b="1"/>
              <a:t>    </a:t>
            </a:r>
            <a:r>
              <a:rPr lang="en-US" sz="2800" b="1"/>
              <a:t>To find the correlation between two </a:t>
            </a:r>
            <a:r>
              <a:rPr lang="en-IN" altLang="en-US" sz="2800" b="1"/>
              <a:t>or more </a:t>
            </a:r>
            <a:r>
              <a:rPr lang="en-US" sz="2800" b="1"/>
              <a:t>entites(variables) </a:t>
            </a:r>
            <a:r>
              <a:rPr lang="en-IN" altLang="en-US" sz="2800" b="1"/>
              <a:t>                          </a:t>
            </a:r>
            <a:endParaRPr lang="en-IN" altLang="en-US" sz="2800" b="1"/>
          </a:p>
          <a:p>
            <a:r>
              <a:rPr lang="en-IN" altLang="en-US" sz="2800" b="1"/>
              <a:t>                             </a:t>
            </a:r>
            <a:r>
              <a:rPr lang="en-US" sz="2800" b="1"/>
              <a:t>we are using heatmap</a:t>
            </a:r>
            <a:r>
              <a:rPr lang="en-US"/>
              <a:t>.</a:t>
            </a:r>
            <a:endParaRPr lang="en-US"/>
          </a:p>
        </p:txBody>
      </p:sp>
      <p:sp>
        <p:nvSpPr>
          <p:cNvPr id="6" name="Text Box 5"/>
          <p:cNvSpPr txBox="1"/>
          <p:nvPr/>
        </p:nvSpPr>
        <p:spPr>
          <a:xfrm>
            <a:off x="5050155" y="1736725"/>
            <a:ext cx="7042150" cy="2891790"/>
          </a:xfrm>
          <a:prstGeom prst="rect">
            <a:avLst/>
          </a:prstGeom>
          <a:noFill/>
        </p:spPr>
        <p:txBody>
          <a:bodyPr wrap="square" rtlCol="0">
            <a:spAutoFit/>
          </a:bodyPr>
          <a:p>
            <a:r>
              <a:rPr lang="en-IN" altLang="en-US">
                <a:sym typeface="+mn-ea"/>
              </a:rPr>
              <a:t>From the Heatmap we can infer the following</a:t>
            </a:r>
            <a:endParaRPr lang="en-IN" altLang="en-US"/>
          </a:p>
          <a:p>
            <a:endParaRPr lang="en-IN" altLang="en-US"/>
          </a:p>
          <a:p>
            <a:endParaRPr lang="en-US"/>
          </a:p>
          <a:p>
            <a:pPr marL="285750" indent="-285750">
              <a:buFont typeface="Arial" panose="020B0604020202020204" pitchFamily="34" charset="0"/>
              <a:buChar char="•"/>
            </a:pPr>
            <a:r>
              <a:rPr lang="en-US"/>
              <a:t>Rank and CareerBestRating are negetively correlated means as Rank is increasing</a:t>
            </a:r>
            <a:endParaRPr lang="en-US"/>
          </a:p>
          <a:p>
            <a:pPr marL="0" indent="0">
              <a:buFont typeface="Arial" panose="020B0604020202020204" pitchFamily="34" charset="0"/>
              <a:buNone/>
            </a:pPr>
            <a:r>
              <a:rPr lang="en-IN" altLang="en-US"/>
              <a:t>     </a:t>
            </a:r>
            <a:r>
              <a:rPr lang="en-US"/>
              <a:t> CareerBestRating of players is decreasing,</a:t>
            </a:r>
            <a:endParaRPr lang="en-US"/>
          </a:p>
          <a:p>
            <a:pPr marL="0" indent="0">
              <a:buFont typeface="Arial" panose="020B0604020202020204" pitchFamily="34" charset="0"/>
              <a:buNone/>
            </a:pPr>
            <a:endParaRPr lang="en-US"/>
          </a:p>
          <a:p>
            <a:pPr marL="285750" indent="-285750">
              <a:buFont typeface="Arial" panose="020B0604020202020204" pitchFamily="34" charset="0"/>
              <a:buChar char="•"/>
            </a:pPr>
            <a:r>
              <a:rPr lang="en-US"/>
              <a:t>Rank and Rating are negetively correlated means as Rank is increasing </a:t>
            </a:r>
            <a:endParaRPr lang="en-US"/>
          </a:p>
          <a:p>
            <a:pPr marL="0" indent="0">
              <a:buFont typeface="Arial" panose="020B0604020202020204" pitchFamily="34" charset="0"/>
              <a:buNone/>
            </a:pPr>
            <a:r>
              <a:rPr lang="en-IN" altLang="en-US"/>
              <a:t>      </a:t>
            </a:r>
            <a:r>
              <a:rPr lang="en-US"/>
              <a:t>Rating of players is decreasing,</a:t>
            </a:r>
            <a:endParaRPr lang="en-US"/>
          </a:p>
          <a:p>
            <a:pPr marL="0" indent="0">
              <a:buFont typeface="Arial" panose="020B0604020202020204" pitchFamily="34" charset="0"/>
              <a:buNone/>
            </a:pPr>
            <a:endParaRPr lang="en-US"/>
          </a:p>
          <a:p>
            <a:pPr marL="285750" indent="-285750">
              <a:buFont typeface="Arial" panose="020B0604020202020204" pitchFamily="34" charset="0"/>
              <a:buChar char="•"/>
            </a:pPr>
            <a:r>
              <a:rPr lang="en-US"/>
              <a:t>Rating and CareerBestRating are positively correlated means as Rating is increasing</a:t>
            </a:r>
            <a:r>
              <a:rPr lang="en-IN" altLang="en-US"/>
              <a:t> </a:t>
            </a:r>
            <a:r>
              <a:rPr lang="en-US"/>
              <a:t>CareerBestRating of players also increasing.</a:t>
            </a: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8" name="Text Box 7"/>
          <p:cNvSpPr txBox="1"/>
          <p:nvPr/>
        </p:nvSpPr>
        <p:spPr>
          <a:xfrm>
            <a:off x="1313180" y="6102985"/>
            <a:ext cx="1825625" cy="398780"/>
          </a:xfrm>
          <a:prstGeom prst="rect">
            <a:avLst/>
          </a:prstGeom>
          <a:noFill/>
        </p:spPr>
        <p:txBody>
          <a:bodyPr wrap="square" rtlCol="0">
            <a:spAutoFit/>
          </a:bodyPr>
          <a:p>
            <a:r>
              <a:rPr lang="en-IN" altLang="en-US" sz="2000" b="1" u="sng"/>
              <a:t>fig</a:t>
            </a:r>
            <a:r>
              <a:rPr lang="en-IN" altLang="en-US" sz="2000" b="1"/>
              <a:t>: Heatmap</a:t>
            </a:r>
            <a:endParaRPr lang="en-IN" altLang="en-US" sz="2000" b="1"/>
          </a:p>
        </p:txBody>
      </p:sp>
      <p:pic>
        <p:nvPicPr>
          <p:cNvPr id="111" name="Picture 110"/>
          <p:cNvPicPr/>
          <p:nvPr/>
        </p:nvPicPr>
        <p:blipFill>
          <a:blip r:embed="rId1"/>
          <a:stretch>
            <a:fillRect/>
          </a:stretch>
        </p:blipFill>
        <p:spPr>
          <a:xfrm>
            <a:off x="324485" y="1435100"/>
            <a:ext cx="4708525" cy="439801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991995" y="476885"/>
            <a:ext cx="5372100" cy="583565"/>
          </a:xfrm>
          <a:prstGeom prst="rect">
            <a:avLst/>
          </a:prstGeom>
          <a:noFill/>
        </p:spPr>
        <p:txBody>
          <a:bodyPr wrap="square" rtlCol="0">
            <a:spAutoFit/>
          </a:bodyPr>
          <a:p>
            <a:pPr algn="ctr"/>
            <a:r>
              <a:rPr lang="en-IN" altLang="en-US" sz="2800" b="1"/>
              <a:t>               </a:t>
            </a:r>
            <a:r>
              <a:rPr lang="en-IN" altLang="en-US" sz="3200" b="1"/>
              <a:t>Observations</a:t>
            </a:r>
            <a:endParaRPr lang="en-IN" altLang="en-US" sz="3200" b="1"/>
          </a:p>
        </p:txBody>
      </p:sp>
      <p:sp>
        <p:nvSpPr>
          <p:cNvPr id="4" name="Text Box 3"/>
          <p:cNvSpPr txBox="1"/>
          <p:nvPr/>
        </p:nvSpPr>
        <p:spPr>
          <a:xfrm>
            <a:off x="27305" y="1022985"/>
            <a:ext cx="12146915" cy="1537970"/>
          </a:xfrm>
          <a:prstGeom prst="rect">
            <a:avLst/>
          </a:prstGeom>
          <a:noFill/>
        </p:spPr>
        <p:txBody>
          <a:bodyPr wrap="square" rtlCol="0">
            <a:spAutoFit/>
          </a:bodyPr>
          <a:p>
            <a:endParaRPr lang="en-IN" altLang="en-US"/>
          </a:p>
          <a:p>
            <a:pPr marL="285750" indent="-285750">
              <a:buFont typeface="Arial" panose="020B0604020202020204" pitchFamily="34" charset="0"/>
              <a:buChar char="•"/>
            </a:pPr>
            <a:r>
              <a:rPr lang="en-IN" altLang="en-US" sz="2000"/>
              <a:t>From the above analysis we can infer that players below rank 20 have high rating compared to others.So,we can say that as the rank is increasing the rating of batsmans and bowlers is falling down,</a:t>
            </a:r>
            <a:endParaRPr lang="en-IN" altLang="en-US" sz="2000"/>
          </a:p>
          <a:p>
            <a:pPr marL="285750" indent="-285750">
              <a:buFont typeface="Arial" panose="020B0604020202020204" pitchFamily="34" charset="0"/>
              <a:buChar char="•"/>
            </a:pPr>
            <a:endParaRPr lang="en-IN" altLang="en-US" sz="2000"/>
          </a:p>
          <a:p>
            <a:pPr marL="285750" indent="-285750">
              <a:buFont typeface="Arial" panose="020B0604020202020204" pitchFamily="34" charset="0"/>
              <a:buChar char="•"/>
            </a:pPr>
            <a:r>
              <a:rPr lang="en-IN" altLang="en-US" sz="2000"/>
              <a:t>To be in Top 10 rankings the player should maintain stability on rating by scoring runs.</a:t>
            </a:r>
            <a:endParaRPr lang="en-IN" altLang="en-US" sz="2000"/>
          </a:p>
        </p:txBody>
      </p:sp>
      <p:sp>
        <p:nvSpPr>
          <p:cNvPr id="5" name="Text Box 4"/>
          <p:cNvSpPr txBox="1"/>
          <p:nvPr/>
        </p:nvSpPr>
        <p:spPr>
          <a:xfrm>
            <a:off x="40640" y="2580640"/>
            <a:ext cx="12177395" cy="3692525"/>
          </a:xfrm>
          <a:prstGeom prst="rect">
            <a:avLst/>
          </a:prstGeom>
          <a:noFill/>
        </p:spPr>
        <p:txBody>
          <a:bodyPr wrap="square" rtlCol="0">
            <a:spAutoFit/>
          </a:bodyPr>
          <a:p>
            <a:endParaRPr lang="en-IN" altLang="en-US"/>
          </a:p>
          <a:p>
            <a:pPr marL="285750" indent="-285750">
              <a:buFont typeface="Arial" panose="020B0604020202020204" pitchFamily="34" charset="0"/>
              <a:buChar char="•"/>
            </a:pPr>
            <a:endParaRPr lang="en-IN" altLang="en-US" sz="2000"/>
          </a:p>
          <a:p>
            <a:pPr marL="285750" indent="-285750">
              <a:buFont typeface="Arial" panose="020B0604020202020204" pitchFamily="34" charset="0"/>
              <a:buChar char="•"/>
            </a:pPr>
            <a:r>
              <a:rPr lang="en-IN" altLang="en-US" sz="2000"/>
              <a:t>From the above  analysis we can infer that there are more players in indian team in all formats of cricket compared to other teams.</a:t>
            </a:r>
            <a:endParaRPr lang="en-IN" altLang="en-US" sz="2000"/>
          </a:p>
          <a:p>
            <a:pPr marL="0" indent="0">
              <a:buFont typeface="Arial" panose="020B0604020202020204" pitchFamily="34" charset="0"/>
              <a:buNone/>
            </a:pPr>
            <a:endParaRPr lang="en-IN" altLang="en-US" sz="2000"/>
          </a:p>
          <a:p>
            <a:pPr marL="285750" indent="-285750">
              <a:buFont typeface="Arial" panose="020B0604020202020204" pitchFamily="34" charset="0"/>
              <a:buChar char="•"/>
            </a:pPr>
            <a:r>
              <a:rPr lang="en-IN" altLang="en-US" sz="2000"/>
              <a:t>There are more RH,RA style batsmans and bowlers in Rankings compared to LH,LA style batsmans and bowlers.</a:t>
            </a:r>
            <a:endParaRPr lang="en-IN" altLang="en-US" sz="2000"/>
          </a:p>
          <a:p>
            <a:pPr marL="0" indent="0">
              <a:buFont typeface="Arial" panose="020B0604020202020204" pitchFamily="34" charset="0"/>
              <a:buNone/>
            </a:pPr>
            <a:endParaRPr lang="en-IN" altLang="en-US" sz="2000" b="1"/>
          </a:p>
          <a:p>
            <a:pPr marL="285750" indent="-285750">
              <a:buFont typeface="Arial" panose="020B0604020202020204" pitchFamily="34" charset="0"/>
              <a:buChar char="•"/>
            </a:pPr>
            <a:r>
              <a:rPr lang="en-IN" altLang="en-US" sz="2000"/>
              <a:t>From the above analysis we can infer that players rating is more in between 400 to 600 and less above  850.</a:t>
            </a:r>
            <a:endParaRPr lang="en-IN" altLang="en-US" sz="2000"/>
          </a:p>
          <a:p>
            <a:pPr marL="0" indent="0">
              <a:buFont typeface="Arial" panose="020B0604020202020204" pitchFamily="34" charset="0"/>
              <a:buNone/>
            </a:pPr>
            <a:endParaRPr lang="en-IN" altLang="en-US" sz="2000"/>
          </a:p>
          <a:p>
            <a:pPr marL="285750" indent="-285750">
              <a:buFont typeface="Arial" panose="020B0604020202020204" pitchFamily="34" charset="0"/>
              <a:buChar char="•"/>
            </a:pPr>
            <a:r>
              <a:rPr lang="en-IN" altLang="en-US" sz="2000"/>
              <a:t>Therefore we can predict that in between 400 to 600 we can see more players ratings.</a:t>
            </a:r>
            <a:endParaRPr lang="en-IN" alt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97835" y="537845"/>
            <a:ext cx="4281170" cy="583565"/>
          </a:xfrm>
          <a:prstGeom prst="rect">
            <a:avLst/>
          </a:prstGeom>
          <a:noFill/>
        </p:spPr>
        <p:txBody>
          <a:bodyPr wrap="square" rtlCol="0">
            <a:spAutoFit/>
          </a:bodyPr>
          <a:p>
            <a:pPr algn="ctr"/>
            <a:r>
              <a:rPr lang="en-IN" altLang="en-US" sz="2800" b="1"/>
              <a:t>    </a:t>
            </a:r>
            <a:r>
              <a:rPr lang="en-IN" altLang="en-US" sz="3200" b="1"/>
              <a:t>Conclusion</a:t>
            </a:r>
            <a:endParaRPr lang="en-IN" altLang="en-US" sz="3200" b="1"/>
          </a:p>
        </p:txBody>
      </p:sp>
      <p:sp>
        <p:nvSpPr>
          <p:cNvPr id="4" name="Text Box 3"/>
          <p:cNvSpPr txBox="1"/>
          <p:nvPr/>
        </p:nvSpPr>
        <p:spPr>
          <a:xfrm>
            <a:off x="621030" y="1623060"/>
            <a:ext cx="11335385" cy="4523105"/>
          </a:xfrm>
          <a:prstGeom prst="rect">
            <a:avLst/>
          </a:prstGeom>
          <a:noFill/>
        </p:spPr>
        <p:txBody>
          <a:bodyPr wrap="square" rtlCol="0">
            <a:spAutoFit/>
          </a:bodyPr>
          <a:p>
            <a:endParaRPr lang="en-IN" altLang="en-US"/>
          </a:p>
          <a:p>
            <a:endParaRPr lang="en-IN" altLang="en-US"/>
          </a:p>
          <a:p>
            <a:r>
              <a:rPr lang="en-IN" altLang="en-US" sz="2000"/>
              <a:t>The project aim is to analyze the rankings and ratings in all three formats of cricket</a:t>
            </a:r>
            <a:endParaRPr lang="en-IN" altLang="en-US" sz="2000"/>
          </a:p>
          <a:p>
            <a:endParaRPr lang="en-IN" altLang="en-US" sz="2000"/>
          </a:p>
          <a:p>
            <a:pPr marL="285750" indent="-285750">
              <a:buFont typeface="Arial" panose="020B0604020202020204" pitchFamily="34" charset="0"/>
              <a:buChar char="•"/>
            </a:pPr>
            <a:r>
              <a:rPr lang="en-IN" altLang="en-US" sz="2000"/>
              <a:t>From above analysis we can conclude that if more  players are involved in rankings  then</a:t>
            </a:r>
            <a:endParaRPr lang="en-IN" altLang="en-US" sz="2000"/>
          </a:p>
          <a:p>
            <a:pPr marL="0" indent="0">
              <a:buFont typeface="Arial" panose="020B0604020202020204" pitchFamily="34" charset="0"/>
              <a:buNone/>
            </a:pPr>
            <a:r>
              <a:rPr lang="en-IN" altLang="en-US" sz="2000"/>
              <a:t>      there team popularity increases and that team will be in good position in ICC Cricket Rankings</a:t>
            </a:r>
            <a:endParaRPr lang="en-IN" altLang="en-US" sz="2000"/>
          </a:p>
          <a:p>
            <a:pPr marL="0" indent="0">
              <a:buFont typeface="Arial" panose="020B0604020202020204" pitchFamily="34" charset="0"/>
              <a:buNone/>
            </a:pPr>
            <a:endParaRPr lang="en-IN" altLang="en-US" sz="2000"/>
          </a:p>
          <a:p>
            <a:pPr marL="0" indent="0">
              <a:buFont typeface="Arial" panose="020B0604020202020204" pitchFamily="34" charset="0"/>
              <a:buNone/>
            </a:pPr>
            <a:endParaRPr lang="en-IN" altLang="en-US" sz="2000"/>
          </a:p>
          <a:p>
            <a:pPr marL="285750" indent="-285750">
              <a:buFont typeface="Arial" panose="020B0604020202020204" pitchFamily="34" charset="0"/>
              <a:buChar char="•"/>
            </a:pPr>
            <a:r>
              <a:rPr lang="en-IN" altLang="en-US" sz="2000"/>
              <a:t>We can also predict if the players maintains a Average rating above 600 there will high chances to be in - Top 10 Rankings in all three formats of cricket.</a:t>
            </a:r>
            <a:endParaRPr lang="en-IN" altLang="en-US" sz="2000"/>
          </a:p>
          <a:p>
            <a:pPr marL="0" indent="0">
              <a:buFont typeface="Arial" panose="020B0604020202020204" pitchFamily="34" charset="0"/>
              <a:buNone/>
            </a:pPr>
            <a:endParaRPr lang="en-IN" altLang="en-US" sz="2000"/>
          </a:p>
          <a:p>
            <a:pPr marL="0" indent="0">
              <a:buFont typeface="Arial" panose="020B0604020202020204" pitchFamily="34" charset="0"/>
              <a:buNone/>
            </a:pPr>
            <a:endParaRPr lang="en-IN" altLang="en-US" sz="2000"/>
          </a:p>
          <a:p>
            <a:pPr marL="285750" indent="-285750">
              <a:buFont typeface="Arial" panose="020B0604020202020204" pitchFamily="34" charset="0"/>
              <a:buChar char="•"/>
            </a:pPr>
            <a:r>
              <a:rPr lang="en-IN" altLang="en-US" sz="2000"/>
              <a:t>This way we can analyse the areas of improvement of players to have better ranks and rating in </a:t>
            </a:r>
            <a:endParaRPr lang="en-IN" altLang="en-US" sz="2000"/>
          </a:p>
          <a:p>
            <a:pPr marL="0" indent="0">
              <a:buFont typeface="Arial" panose="020B0604020202020204" pitchFamily="34" charset="0"/>
              <a:buNone/>
            </a:pPr>
            <a:r>
              <a:rPr lang="en-IN" altLang="en-US" sz="2000"/>
              <a:t>       all three formats of cricket.</a:t>
            </a:r>
            <a:endParaRPr lang="en-IN" altLang="en-US" sz="2000"/>
          </a:p>
          <a:p>
            <a:pPr marL="0" indent="0">
              <a:buFont typeface="Arial" panose="020B0604020202020204" pitchFamily="34" charset="0"/>
              <a:buNone/>
            </a:pPr>
            <a:endParaRPr lang="en-IN" alt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15" name="Shape 115"/>
        <p:cNvGrpSpPr/>
        <p:nvPr/>
      </p:nvGrpSpPr>
      <p:grpSpPr>
        <a:xfrm>
          <a:off x="0" y="0"/>
          <a:ext cx="0" cy="0"/>
          <a:chOff x="0" y="0"/>
          <a:chExt cx="0" cy="0"/>
        </a:xfrm>
      </p:grpSpPr>
      <p:pic>
        <p:nvPicPr>
          <p:cNvPr id="116" name="Google Shape;116;p5"/>
          <p:cNvPicPr preferRelativeResize="0"/>
          <p:nvPr/>
        </p:nvPicPr>
        <p:blipFill rotWithShape="1">
          <a:blip r:embed="rId1"/>
          <a:srcRect/>
          <a:stretch>
            <a:fill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panose="02000000000000000000"/>
              <a:buNone/>
            </a:pPr>
            <a:r>
              <a:rPr lang="en-IN" sz="4400" b="0" i="0" u="none" strike="noStrike" cap="none">
                <a:solidFill>
                  <a:srgbClr val="C00000"/>
                </a:solidFill>
                <a:latin typeface="Libre Baskerville" panose="02000000000000000000"/>
                <a:ea typeface="Libre Baskerville" panose="02000000000000000000"/>
                <a:cs typeface="Libre Baskerville" panose="02000000000000000000"/>
                <a:sym typeface="Libre Baskerville" panose="02000000000000000000"/>
              </a:rPr>
              <a:t>THANK YOU</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a:bodyPr>
          <a:p>
            <a:r>
              <a:rPr lang="en-IN" altLang="en-US" sz="3555" b="1">
                <a:latin typeface="+mj-lt"/>
                <a:cs typeface="+mj-lt"/>
              </a:rPr>
              <a:t>Languages and Libraries used in Exploratory </a:t>
            </a:r>
            <a:br>
              <a:rPr lang="en-IN" altLang="en-US" sz="3555" b="1">
                <a:latin typeface="+mj-lt"/>
                <a:cs typeface="+mj-lt"/>
              </a:rPr>
            </a:br>
            <a:r>
              <a:rPr lang="en-IN" altLang="en-US" sz="3555" b="1">
                <a:latin typeface="+mj-lt"/>
                <a:cs typeface="+mj-lt"/>
              </a:rPr>
              <a:t>                         Data Analysis(EDA)</a:t>
            </a:r>
            <a:endParaRPr lang="en-IN" altLang="en-US" sz="3555" b="1">
              <a:latin typeface="+mj-lt"/>
              <a:cs typeface="+mj-lt"/>
            </a:endParaRPr>
          </a:p>
        </p:txBody>
      </p:sp>
      <p:sp>
        <p:nvSpPr>
          <p:cNvPr id="3" name="Text Placeholder 2"/>
          <p:cNvSpPr/>
          <p:nvPr>
            <p:ph type="body" idx="1"/>
          </p:nvPr>
        </p:nvSpPr>
        <p:spPr/>
        <p:txBody>
          <a:bodyPr>
            <a:normAutofit lnSpcReduction="10000"/>
          </a:bodyPr>
          <a:p>
            <a:r>
              <a:rPr lang="en-IN" altLang="en-US" b="1" u="sng"/>
              <a:t>Programming Language</a:t>
            </a:r>
            <a:r>
              <a:rPr lang="en-IN" altLang="en-US"/>
              <a:t>:</a:t>
            </a:r>
            <a:endParaRPr lang="en-IN" altLang="en-US"/>
          </a:p>
          <a:p>
            <a:pPr marL="114300" indent="0">
              <a:buNone/>
            </a:pPr>
            <a:r>
              <a:rPr lang="en-IN" altLang="en-US"/>
              <a:t>       Python</a:t>
            </a:r>
            <a:endParaRPr lang="en-IN" altLang="en-US"/>
          </a:p>
          <a:p>
            <a:endParaRPr lang="en-IN" altLang="en-US"/>
          </a:p>
          <a:p>
            <a:r>
              <a:rPr lang="en-IN" altLang="en-US" b="1" u="sng"/>
              <a:t>Libraries</a:t>
            </a:r>
            <a:r>
              <a:rPr lang="en-IN" altLang="en-US"/>
              <a:t>:</a:t>
            </a:r>
            <a:endParaRPr lang="en-IN" altLang="en-US"/>
          </a:p>
          <a:p>
            <a:pPr marL="114300" indent="0">
              <a:buNone/>
            </a:pPr>
            <a:r>
              <a:rPr lang="en-IN" altLang="en-US"/>
              <a:t>       1.Regex</a:t>
            </a:r>
            <a:endParaRPr lang="en-IN" altLang="en-US"/>
          </a:p>
          <a:p>
            <a:pPr marL="114300" indent="0">
              <a:buNone/>
            </a:pPr>
            <a:r>
              <a:rPr lang="en-IN" altLang="en-US"/>
              <a:t>       2.BeautifulSoup</a:t>
            </a:r>
            <a:endParaRPr lang="en-IN" altLang="en-US"/>
          </a:p>
          <a:p>
            <a:pPr marL="114300" indent="0">
              <a:buNone/>
            </a:pPr>
            <a:r>
              <a:rPr lang="en-IN" altLang="en-US"/>
              <a:t>       3.Numpy</a:t>
            </a:r>
            <a:endParaRPr lang="en-IN" altLang="en-US"/>
          </a:p>
          <a:p>
            <a:pPr marL="114300" indent="0">
              <a:buNone/>
            </a:pPr>
            <a:r>
              <a:rPr lang="en-IN" altLang="en-US"/>
              <a:t>       4.Pandas</a:t>
            </a:r>
            <a:endParaRPr lang="en-IN" altLang="en-US"/>
          </a:p>
          <a:p>
            <a:pPr marL="114300" indent="0">
              <a:buNone/>
            </a:pPr>
            <a:r>
              <a:rPr lang="en-IN" altLang="en-US"/>
              <a:t>       5.Matplotlib &amp; Seaborn</a:t>
            </a:r>
            <a:endParaRPr lang="en-IN" altLang="en-US"/>
          </a:p>
          <a:p>
            <a:endParaRPr lang="en-IN" altLang="en-US"/>
          </a:p>
          <a:p>
            <a:endParaRPr lang="en-I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638550" y="77470"/>
            <a:ext cx="2578100" cy="741680"/>
          </a:xfrm>
          <a:prstGeom prst="rect">
            <a:avLst/>
          </a:prstGeom>
          <a:noFill/>
        </p:spPr>
        <p:txBody>
          <a:bodyPr wrap="square" rtlCol="0">
            <a:noAutofit/>
          </a:bodyPr>
          <a:p>
            <a:r>
              <a:rPr lang="en-IN" altLang="en-US" sz="3200" b="1"/>
              <a:t>       Website</a:t>
            </a:r>
            <a:endParaRPr lang="en-IN" altLang="en-US" sz="3200" b="1"/>
          </a:p>
        </p:txBody>
      </p:sp>
      <p:sp>
        <p:nvSpPr>
          <p:cNvPr id="5" name="Text Box 4"/>
          <p:cNvSpPr txBox="1"/>
          <p:nvPr/>
        </p:nvSpPr>
        <p:spPr>
          <a:xfrm>
            <a:off x="1391920" y="884555"/>
            <a:ext cx="8154035" cy="953135"/>
          </a:xfrm>
          <a:prstGeom prst="rect">
            <a:avLst/>
          </a:prstGeom>
          <a:noFill/>
        </p:spPr>
        <p:txBody>
          <a:bodyPr wrap="square" rtlCol="0">
            <a:spAutoFit/>
          </a:bodyPr>
          <a:p>
            <a:r>
              <a:rPr lang="en-IN" altLang="en-US" sz="2000" b="1"/>
              <a:t>Website used for scrapping</a:t>
            </a:r>
            <a:r>
              <a:rPr lang="en-IN" altLang="en-US" sz="2400" b="1"/>
              <a:t>:</a:t>
            </a:r>
            <a:endParaRPr lang="en-IN" altLang="en-US" sz="2400" b="1"/>
          </a:p>
          <a:p>
            <a:pPr marL="342900" indent="-342900">
              <a:buFont typeface="Arial" panose="020B0604020202020204" pitchFamily="34" charset="0"/>
              <a:buChar char="•"/>
            </a:pPr>
            <a:r>
              <a:rPr lang="en-IN" altLang="en-US" sz="1600"/>
              <a:t>URL: </a:t>
            </a:r>
            <a:r>
              <a:rPr lang="en-IN" altLang="en-US" sz="1600">
                <a:hlinkClick r:id="rId1" action="ppaction://hlinkfile"/>
              </a:rPr>
              <a:t>httpsports.ndtv.com/cricket/icc-rankings</a:t>
            </a:r>
            <a:endParaRPr lang="en-IN" altLang="en-US" sz="1600">
              <a:hlinkClick r:id="rId1" action="ppaction://hlinkfile"/>
            </a:endParaRPr>
          </a:p>
          <a:p>
            <a:pPr marL="342900" indent="-342900">
              <a:buFont typeface="Arial" panose="020B0604020202020204" pitchFamily="34" charset="0"/>
              <a:buChar char="•"/>
            </a:pPr>
            <a:endParaRPr lang="en-IN" altLang="en-US" sz="1600"/>
          </a:p>
        </p:txBody>
      </p:sp>
      <p:pic>
        <p:nvPicPr>
          <p:cNvPr id="4" name="Picture 3"/>
          <p:cNvPicPr>
            <a:picLocks noChangeAspect="1"/>
          </p:cNvPicPr>
          <p:nvPr/>
        </p:nvPicPr>
        <p:blipFill>
          <a:blip r:embed="rId2"/>
          <a:stretch>
            <a:fillRect/>
          </a:stretch>
        </p:blipFill>
        <p:spPr>
          <a:xfrm>
            <a:off x="192405" y="1600200"/>
            <a:ext cx="11768455" cy="46634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48305" y="404495"/>
            <a:ext cx="5608320" cy="583565"/>
          </a:xfrm>
          <a:prstGeom prst="rect">
            <a:avLst/>
          </a:prstGeom>
          <a:noFill/>
        </p:spPr>
        <p:txBody>
          <a:bodyPr wrap="square" rtlCol="0">
            <a:spAutoFit/>
          </a:bodyPr>
          <a:p>
            <a:r>
              <a:rPr lang="en-IN" altLang="en-US" sz="3200" b="1"/>
              <a:t>Working of Web Scrapper</a:t>
            </a:r>
            <a:endParaRPr lang="en-IN" altLang="en-US" sz="3200" b="1"/>
          </a:p>
        </p:txBody>
      </p:sp>
      <p:pic>
        <p:nvPicPr>
          <p:cNvPr id="5" name="Picture 4" descr="flowchart"/>
          <p:cNvPicPr>
            <a:picLocks noChangeAspect="1"/>
          </p:cNvPicPr>
          <p:nvPr/>
        </p:nvPicPr>
        <p:blipFill>
          <a:blip r:embed="rId1"/>
          <a:stretch>
            <a:fillRect/>
          </a:stretch>
        </p:blipFill>
        <p:spPr>
          <a:xfrm>
            <a:off x="3072130" y="1556385"/>
            <a:ext cx="5558155" cy="50234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123565" y="152400"/>
            <a:ext cx="5121910" cy="583565"/>
          </a:xfrm>
          <a:prstGeom prst="rect">
            <a:avLst/>
          </a:prstGeom>
          <a:noFill/>
        </p:spPr>
        <p:txBody>
          <a:bodyPr wrap="square" rtlCol="0">
            <a:spAutoFit/>
          </a:bodyPr>
          <a:p>
            <a:r>
              <a:rPr lang="en-IN" altLang="en-US" sz="3200" b="1"/>
              <a:t>        Summary of  Data   </a:t>
            </a:r>
            <a:endParaRPr lang="en-IN" altLang="en-US" sz="3200" b="1"/>
          </a:p>
        </p:txBody>
      </p:sp>
      <p:sp>
        <p:nvSpPr>
          <p:cNvPr id="5" name="Text Box 4"/>
          <p:cNvSpPr txBox="1"/>
          <p:nvPr/>
        </p:nvSpPr>
        <p:spPr>
          <a:xfrm>
            <a:off x="-12583160" y="1484630"/>
            <a:ext cx="11031220" cy="306705"/>
          </a:xfrm>
          <a:prstGeom prst="rect">
            <a:avLst/>
          </a:prstGeom>
          <a:noFill/>
        </p:spPr>
        <p:txBody>
          <a:bodyPr wrap="square" rtlCol="0">
            <a:spAutoFit/>
          </a:bodyPr>
          <a:p>
            <a:pPr marL="285750" indent="-285750">
              <a:buFont typeface="Arial" panose="020B0604020202020204" pitchFamily="34" charset="0"/>
              <a:buChar char="•"/>
            </a:pPr>
            <a:endParaRPr lang="en-US"/>
          </a:p>
        </p:txBody>
      </p:sp>
      <p:sp>
        <p:nvSpPr>
          <p:cNvPr id="2" name="Text Box 1"/>
          <p:cNvSpPr txBox="1"/>
          <p:nvPr/>
        </p:nvSpPr>
        <p:spPr>
          <a:xfrm>
            <a:off x="180975" y="1020445"/>
            <a:ext cx="11584305" cy="1076325"/>
          </a:xfrm>
          <a:prstGeom prst="rect">
            <a:avLst/>
          </a:prstGeom>
          <a:noFill/>
        </p:spPr>
        <p:txBody>
          <a:bodyPr wrap="square" rtlCol="0">
            <a:spAutoFit/>
          </a:bodyPr>
          <a:p>
            <a:pPr marL="285750" indent="-285750">
              <a:buFont typeface="Arial" panose="020B0604020202020204" pitchFamily="34" charset="0"/>
              <a:buChar char="•"/>
            </a:pPr>
            <a:r>
              <a:rPr lang="en-US" sz="1600"/>
              <a:t>This rating is worked out by dividing the points scored by the match/series total, with the answer given to the nearest whole number. </a:t>
            </a:r>
            <a:endParaRPr lang="en-US" sz="1600"/>
          </a:p>
          <a:p>
            <a:pPr marL="0" indent="0">
              <a:buFont typeface="Arial" panose="020B0604020202020204" pitchFamily="34" charset="0"/>
              <a:buNone/>
            </a:pPr>
            <a:r>
              <a:rPr lang="en-IN" altLang="en-US" sz="1600"/>
              <a:t>     </a:t>
            </a:r>
            <a:r>
              <a:rPr lang="en-US" sz="1600"/>
              <a:t>It can be compared with a batting average, but with points instead of total runs scored and a match/series total instead of </a:t>
            </a:r>
            <a:r>
              <a:rPr lang="en-IN" altLang="en-US" sz="1600"/>
              <a:t>            </a:t>
            </a:r>
            <a:r>
              <a:rPr lang="en-US" sz="1600"/>
              <a:t>number of times dismissed.</a:t>
            </a:r>
            <a:endParaRPr lang="en-US" sz="1600"/>
          </a:p>
        </p:txBody>
      </p:sp>
      <p:pic>
        <p:nvPicPr>
          <p:cNvPr id="112" name="Picture 111"/>
          <p:cNvPicPr/>
          <p:nvPr/>
        </p:nvPicPr>
        <p:blipFill>
          <a:blip r:embed="rId1"/>
          <a:stretch>
            <a:fillRect/>
          </a:stretch>
        </p:blipFill>
        <p:spPr>
          <a:xfrm>
            <a:off x="1156335" y="2186305"/>
            <a:ext cx="9269095" cy="405955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62380" y="294005"/>
            <a:ext cx="9321800" cy="521970"/>
          </a:xfrm>
          <a:prstGeom prst="rect">
            <a:avLst/>
          </a:prstGeom>
          <a:noFill/>
        </p:spPr>
        <p:txBody>
          <a:bodyPr wrap="square" rtlCol="0">
            <a:spAutoFit/>
          </a:bodyPr>
          <a:p>
            <a:r>
              <a:rPr lang="en-IN" altLang="en-US" sz="2800" b="1"/>
              <a:t>                     ICC T20 TOP 10 Rankings.  </a:t>
            </a:r>
            <a:endParaRPr lang="en-IN" altLang="en-US" sz="2800" b="1"/>
          </a:p>
        </p:txBody>
      </p:sp>
      <p:pic>
        <p:nvPicPr>
          <p:cNvPr id="3" name="Picture 2"/>
          <p:cNvPicPr>
            <a:picLocks noChangeAspect="1"/>
          </p:cNvPicPr>
          <p:nvPr/>
        </p:nvPicPr>
        <p:blipFill>
          <a:blip r:embed="rId1"/>
          <a:stretch>
            <a:fillRect/>
          </a:stretch>
        </p:blipFill>
        <p:spPr>
          <a:xfrm>
            <a:off x="434975" y="704850"/>
            <a:ext cx="11615420" cy="5448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54455" y="354965"/>
            <a:ext cx="7308215" cy="521970"/>
          </a:xfrm>
          <a:prstGeom prst="rect">
            <a:avLst/>
          </a:prstGeom>
          <a:noFill/>
        </p:spPr>
        <p:txBody>
          <a:bodyPr wrap="square" rtlCol="0">
            <a:spAutoFit/>
          </a:bodyPr>
          <a:p>
            <a:pPr algn="l"/>
            <a:r>
              <a:rPr lang="en-IN" altLang="en-US" sz="2800" b="1">
                <a:sym typeface="+mn-ea"/>
              </a:rPr>
              <a:t>                    ICC ODI TOP 10 Rankings</a:t>
            </a:r>
            <a:endParaRPr lang="en-US" sz="2800" b="1"/>
          </a:p>
        </p:txBody>
      </p:sp>
      <p:pic>
        <p:nvPicPr>
          <p:cNvPr id="3" name="Picture 2"/>
          <p:cNvPicPr>
            <a:picLocks noChangeAspect="1"/>
          </p:cNvPicPr>
          <p:nvPr/>
        </p:nvPicPr>
        <p:blipFill>
          <a:blip r:embed="rId1"/>
          <a:stretch>
            <a:fillRect/>
          </a:stretch>
        </p:blipFill>
        <p:spPr>
          <a:xfrm>
            <a:off x="238125" y="981075"/>
            <a:ext cx="11738610" cy="52368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967230" y="290830"/>
            <a:ext cx="7309485" cy="521970"/>
          </a:xfrm>
          <a:prstGeom prst="rect">
            <a:avLst/>
          </a:prstGeom>
          <a:noFill/>
        </p:spPr>
        <p:txBody>
          <a:bodyPr wrap="square" rtlCol="0">
            <a:spAutoFit/>
          </a:bodyPr>
          <a:p>
            <a:pPr algn="l"/>
            <a:r>
              <a:rPr lang="en-IN" altLang="en-US" sz="2800" b="1">
                <a:sym typeface="+mn-ea"/>
              </a:rPr>
              <a:t>              ICC Test TOP 10 Rankings</a:t>
            </a:r>
            <a:endParaRPr lang="en-US" sz="2800"/>
          </a:p>
        </p:txBody>
      </p:sp>
      <p:pic>
        <p:nvPicPr>
          <p:cNvPr id="3" name="Picture 2"/>
          <p:cNvPicPr>
            <a:picLocks noChangeAspect="1"/>
          </p:cNvPicPr>
          <p:nvPr/>
        </p:nvPicPr>
        <p:blipFill>
          <a:blip r:embed="rId1"/>
          <a:stretch>
            <a:fillRect/>
          </a:stretch>
        </p:blipFill>
        <p:spPr>
          <a:xfrm>
            <a:off x="199390" y="901700"/>
            <a:ext cx="11835130" cy="52514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7963</Words>
  <Application>WPS Presentation</Application>
  <PresentationFormat/>
  <Paragraphs>305</Paragraphs>
  <Slides>29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Arial</vt:lpstr>
      <vt:lpstr>SimSun</vt:lpstr>
      <vt:lpstr>Wingdings</vt:lpstr>
      <vt:lpstr>Arial</vt:lpstr>
      <vt:lpstr>Calibri</vt:lpstr>
      <vt:lpstr>Microsoft YaHei</vt:lpstr>
      <vt:lpstr>Arial Unicode MS</vt:lpstr>
      <vt:lpstr>Libre Baskerville</vt:lpstr>
      <vt:lpstr>Office Theme</vt:lpstr>
      <vt:lpstr>PowerPoint 演示文稿</vt:lpstr>
      <vt:lpstr>PowerPoint 演示文稿</vt:lpstr>
      <vt:lpstr>Languages and Libraries used in Exploratory                           Data Analysis(EDA)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Raghu Ram Aduri</dc:creator>
  <cp:lastModifiedBy>RAGHAVENDRA KUMAR</cp:lastModifiedBy>
  <cp:revision>15</cp:revision>
  <dcterms:created xsi:type="dcterms:W3CDTF">2023-01-26T10:09:00Z</dcterms:created>
  <dcterms:modified xsi:type="dcterms:W3CDTF">2024-05-04T04:36:29Z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E6CAD23D2B54455BB4E8B3875ACD26AE_13</vt:lpwstr>
  </property>
  <property fmtid="{D5CDD505-2E9C-101B-9397-08002B2CF9AE}" pid="3" name="KSOProductBuildVer">
    <vt:lpwstr>1033-12.2.0.16909</vt:lpwstr>
  </property>
</Properties>
</file>